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#</a:t>
            </a:fld>
            <a:r>
              <a:rPr dirty="0"/>
              <a:t>/94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#</a:t>
            </a:fld>
            <a:r>
              <a:rPr dirty="0"/>
              <a:t>/94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#</a:t>
            </a:fld>
            <a:r>
              <a:rPr dirty="0"/>
              <a:t>/94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#</a:t>
            </a:fld>
            <a:r>
              <a:rPr dirty="0"/>
              <a:t>/94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#</a:t>
            </a:fld>
            <a:r>
              <a:rPr dirty="0"/>
              <a:t>/94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103387" y="2160000"/>
            <a:ext cx="5456612" cy="4679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20189" y="701013"/>
            <a:ext cx="4122470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111316" y="10249311"/>
            <a:ext cx="1101725" cy="166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241395" y="10249311"/>
            <a:ext cx="631825" cy="166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#</a:t>
            </a:fld>
            <a:r>
              <a:rPr dirty="0"/>
              <a:t>/94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hyperlink" Target="http://www.govtkmcollegedondi.com/" TargetMode="Externa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govtkmcollegedondi.com/" TargetMode="Externa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iiqa/university_affiliation_documents/101913_6979_555_1629703890.pdf" TargetMode="External"/><Relationship Id="rId3" Type="http://schemas.openxmlformats.org/officeDocument/2006/relationships/hyperlink" Target="https://assessmentonline.naac.gov.in/storage/app/hei/iiqa/ugcdocuments/101913_6979_1_1631346722.pdf" TargetMode="Externa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dynamic_1634715920_6979.xlsx" TargetMode="External"/><Relationship Id="rId3" Type="http://schemas.openxmlformats.org/officeDocument/2006/relationships/hyperlink" Target="https://assessmentonline.naac.gov.in/storage/app/hei/SSR/101913/dynamic_1634802107_6979.xlsx" TargetMode="Externa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dynamic_1634805066_6979.xlsx" TargetMode="External"/><Relationship Id="rId3" Type="http://schemas.openxmlformats.org/officeDocument/2006/relationships/hyperlink" Target="https://assessmentonline.naac.gov.in/storage/app/hei/SSR/101913/dynamic_1634802125_6979.xlsx" TargetMode="External"/><Relationship Id="rId4" Type="http://schemas.openxmlformats.org/officeDocument/2006/relationships/hyperlink" Target="https://assessmentonline.naac.gov.in/storage/app/hei/SSR/101913/dynamic_1634802726_6979.xlsx" TargetMode="External"/><Relationship Id="rId5" Type="http://schemas.openxmlformats.org/officeDocument/2006/relationships/hyperlink" Target="https://assessmentonline.naac.gov.in/storage/app/hei/SSR/101913/dynamic_1634810676_6979.xlsx" TargetMode="Externa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1.1.1_1634881824_6979.pdf" TargetMode="External"/><Relationship Id="rId3" Type="http://schemas.openxmlformats.org/officeDocument/2006/relationships/hyperlink" Target="http://www.govtkmcollegedondi.com/College.aspx?PageName=Criterion%201&amp;topicid=57" TargetMode="Externa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1.1.2_1634883018_6979.docx" TargetMode="External"/><Relationship Id="rId3" Type="http://schemas.openxmlformats.org/officeDocument/2006/relationships/hyperlink" Target="http://www.govtkmcollegedondi.com/College.aspx?PageName=Criterion%201&amp;topicid=58" TargetMode="External"/><Relationship Id="rId4" Type="http://schemas.openxmlformats.org/officeDocument/2006/relationships/hyperlink" Target="https://assessmentonline.naac.gov.in/storage/app/hei/SSR/101913/1.1.3_1634971559_6979.xlsx" TargetMode="External"/><Relationship Id="rId5" Type="http://schemas.openxmlformats.org/officeDocument/2006/relationships/hyperlink" Target="https://assessmentonline.naac.gov.in/storage/app/hei/SSR/101913/1.1.3_1634970332_6979.pdf" TargetMode="External"/><Relationship Id="rId6" Type="http://schemas.openxmlformats.org/officeDocument/2006/relationships/hyperlink" Target="http://www.govtkmcollegedondi.com/College.aspx?PageName=Criterion%201&amp;topicid=109" TargetMode="External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1.2.1_1634886631_6979.pdf" TargetMode="External"/><Relationship Id="rId3" Type="http://schemas.openxmlformats.org/officeDocument/2006/relationships/hyperlink" Target="https://assessmentonline.naac.gov.in/storage/app/hei/SSR/101913/1.2.1_1634886565_6979.xlsx" TargetMode="External"/><Relationship Id="rId4" Type="http://schemas.openxmlformats.org/officeDocument/2006/relationships/hyperlink" Target="http://www.govtkmcollegedondi.com/College.aspx?PageName=Criterion%201&amp;topicid=110" TargetMode="External"/><Relationship Id="rId5" Type="http://schemas.openxmlformats.org/officeDocument/2006/relationships/hyperlink" Target="https://assessmentonline.naac.gov.in/storage/app/hei/SSR/101913/1.2.2_1634886965_6979.xlsx" TargetMode="External"/><Relationship Id="rId6" Type="http://schemas.openxmlformats.org/officeDocument/2006/relationships/hyperlink" Target="https://assessmentonline.naac.gov.in/storage/app/hei/SSR/101913/1.2.3_1634886995_6979.xlsx" TargetMode="External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1.3.1_1634887289_6979.pdf" TargetMode="External"/><Relationship Id="rId3" Type="http://schemas.openxmlformats.org/officeDocument/2006/relationships/hyperlink" Target="https://assessmentonline.naac.gov.in/storage/app/hei/SSR/101913/1.3.1_1634889150_6979.docx" TargetMode="External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1.3.2_1634975368_6979.pdf" TargetMode="External"/><Relationship Id="rId3" Type="http://schemas.openxmlformats.org/officeDocument/2006/relationships/hyperlink" Target="https://assessmentonline.naac.gov.in/storage/app/hei/SSR/101913/1.3.2_1635487769_6979.xlsx" TargetMode="External"/><Relationship Id="rId4" Type="http://schemas.openxmlformats.org/officeDocument/2006/relationships/hyperlink" Target="https://assessmentonline.naac.gov.in/storage/app/hei/SSR/101913/1.3.2_1634810033_6979.pdf" TargetMode="External"/><Relationship Id="rId5" Type="http://schemas.openxmlformats.org/officeDocument/2006/relationships/hyperlink" Target="https://assessmentonline.naac.gov.in/storage/app/hei/SSR/101913/1.3.3_1635404431_6979.xlsx" TargetMode="External"/><Relationship Id="rId6" Type="http://schemas.openxmlformats.org/officeDocument/2006/relationships/hyperlink" Target="https://assessmentonline.naac.gov.in/storage/app/hei/SSR/101913/1.3.3_1634810101_6979.pdf" TargetMode="External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govtkmcollegedondi.com/College.aspx?PageName=Feed%20Back%20Form" TargetMode="Externa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2.1.1_1634893239_6979.xlsx" TargetMode="External"/><Relationship Id="rId3" Type="http://schemas.openxmlformats.org/officeDocument/2006/relationships/hyperlink" Target="https://assessmentonline.naac.gov.in/storage/app/hei/SSR/101913/2.1.1_1635837858_6979.pdf" TargetMode="External"/><Relationship Id="rId4" Type="http://schemas.openxmlformats.org/officeDocument/2006/relationships/hyperlink" Target="https://assessmentonline.naac.gov.in/storage/app/hei/SSR/101913/2.1.2_1634894504_6979.xlsx" TargetMode="External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2.2.2_1634895635_6979.pdf" TargetMode="External"/><Relationship Id="rId3" Type="http://schemas.openxmlformats.org/officeDocument/2006/relationships/hyperlink" Target="https://assessmentonline.naac.gov.in/storage/app/hei/SSR/101913/2.2.1_1634897018_6979.docx" TargetMode="External"/><Relationship Id="rId4" Type="http://schemas.openxmlformats.org/officeDocument/2006/relationships/hyperlink" Target="https://assessmentonline.naac.gov.in/storage/app/hei/SSR/101913/2.3.1_1635836597_6979.docx" TargetMode="External"/></Relationships>
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govtkmcollegedondi.com/College.aspx?PageName=Criterion%202&amp;topicid=154" TargetMode="External"/></Relationships>
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2.3.3_1635574935_6979.pdf" TargetMode="External"/><Relationship Id="rId3" Type="http://schemas.openxmlformats.org/officeDocument/2006/relationships/hyperlink" Target="https://assessmentonline.naac.gov.in/storage/app/hei/SSR/101913/2.3.3_1635503804_6979.pdf" TargetMode="External"/><Relationship Id="rId4" Type="http://schemas.openxmlformats.org/officeDocument/2006/relationships/hyperlink" Target="https://assessmentonline.naac.gov.in/storage/app/hei/SSR/101913/2.3.3_1635575383_6979.pdf" TargetMode="External"/><Relationship Id="rId5" Type="http://schemas.openxmlformats.org/officeDocument/2006/relationships/hyperlink" Target="https://assessmentonline.naac.gov.in/storage/app/hei/SSR/101913/2.4.1_1635407004_6979.xlsx" TargetMode="External"/><Relationship Id="rId6" Type="http://schemas.openxmlformats.org/officeDocument/2006/relationships/hyperlink" Target="https://assessmentonline.naac.gov.in/storage/app/hei/SSR/101913/2.4.1_1634808850_6979.docx" TargetMode="External"/><Relationship Id="rId7" Type="http://schemas.openxmlformats.org/officeDocument/2006/relationships/hyperlink" Target="https://assessmentonline.naac.gov.in/storage/app/hei/SSR/101913/2.4.1_1635839568_6979.docx" TargetMode="External"/><Relationship Id="rId8" Type="http://schemas.openxmlformats.org/officeDocument/2006/relationships/hyperlink" Target="https://assessmentonline.naac.gov.in/storage/app/hei/SSR/101913/2.4.2_1635406490_6979.xlsx" TargetMode="External"/><Relationship Id="rId9" Type="http://schemas.openxmlformats.org/officeDocument/2006/relationships/hyperlink" Target="https://assessmentonline.naac.gov.in/storage/app/hei/SSR/101913/2.4.2_1635575527_6979.pdf" TargetMode="External"/></Relationships>
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2.4.3_1635407013_6979.xlsx" TargetMode="External"/></Relationships>
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2.6.1_1635844736_6979.docx" TargetMode="External"/><Relationship Id="rId3" Type="http://schemas.openxmlformats.org/officeDocument/2006/relationships/hyperlink" Target="http://www.govtkmcollegedondi.com/College.aspx?PageName=Criterion%202&amp;topicid=152" TargetMode="External"/></Relationships>
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2.6.3_1635410310_6979.xlsx" TargetMode="External"/><Relationship Id="rId3" Type="http://schemas.openxmlformats.org/officeDocument/2006/relationships/hyperlink" Target="https://assessmentonline.naac.gov.in/storage/app/hei/SSR/101913/2.6.3_1635842023_6979.docx" TargetMode="External"/><Relationship Id="rId4" Type="http://schemas.openxmlformats.org/officeDocument/2006/relationships/hyperlink" Target="https://assessmentonline.naac.gov.in/storage/app/hei/SSR/101913/2.7.1_1635587858_6979.xlsx" TargetMode="External"/></Relationships>
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3.1.1_1634970547_6979.xlsx" TargetMode="External"/><Relationship Id="rId3" Type="http://schemas.openxmlformats.org/officeDocument/2006/relationships/hyperlink" Target="https://assessmentonline.naac.gov.in/storage/app/hei/SSR/101913/3.1.2_1634976304_6979.pdf" TargetMode="External"/><Relationship Id="rId4" Type="http://schemas.openxmlformats.org/officeDocument/2006/relationships/hyperlink" Target="https://assessmentonline.naac.gov.in/storage/app/hei/SSR/101913/3.1.2_1635417064_6979.xlsx" TargetMode="Externa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3.1.3_1634970672_6979.xlsx" TargetMode="External"/></Relationships>
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3.2.2_1634970864_6979.xlsx" TargetMode="External"/><Relationship Id="rId3" Type="http://schemas.openxmlformats.org/officeDocument/2006/relationships/hyperlink" Target="https://assessmentonline.naac.gov.in/storage/app/hei/SSR/101913/3.3.1_1635417108_6979.xlsx" TargetMode="External"/><Relationship Id="rId4" Type="http://schemas.openxmlformats.org/officeDocument/2006/relationships/hyperlink" Target="https://assessmentonline.naac.gov.in/storage/app/hei/SSR/101913/3.3.1_1635417342_6979.pdf" TargetMode="External"/></Relationships>
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3.3.3_1635497373_6979.xlsx" TargetMode="External"/><Relationship Id="rId3" Type="http://schemas.openxmlformats.org/officeDocument/2006/relationships/hyperlink" Target="https://assessmentonline.naac.gov.in/storage/app/hei/SSR/101913/3.3.3_1635497523_6979.docx" TargetMode="External"/><Relationship Id="rId4" Type="http://schemas.openxmlformats.org/officeDocument/2006/relationships/hyperlink" Target="https://assessmentonline.naac.gov.in/storage/app/hei/SSR/101913/3.3.2_1635497679_6979.xlsx" TargetMode="External"/></Relationships>
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3.4.2_1634972682_6979.xlsx" TargetMode="External"/><Relationship Id="rId3" Type="http://schemas.openxmlformats.org/officeDocument/2006/relationships/hyperlink" Target="https://assessmentonline.naac.gov.in/storage/app/hei/SSR/101913/3.4.3_1635498739_6979.xlsx" TargetMode="External"/></Relationships>
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3.4.4_1635498750_6979.xlsx" TargetMode="External"/><Relationship Id="rId3" Type="http://schemas.openxmlformats.org/officeDocument/2006/relationships/hyperlink" Target="https://assessmentonline.naac.gov.in/storage/app/hei/SSR/101913/3.5.1_1634978975_6979.xlsx" TargetMode="External"/></Relationships>

</file>

<file path=ppt/slides/_rels/slide4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3.5.2_1634978853_6979.xlsx" TargetMode="External"/></Relationships>

</file>

<file path=ppt/slides/_rels/slide4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4.1.1_1635834358_6979.pdf" TargetMode="External"/></Relationships>

</file>

<file path=ppt/slides/_rels/slide4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govtkmcollegedondi.com/College.aspx?PageName=Criterion%204&amp;topicid=141" TargetMode="External"/><Relationship Id="rId3" Type="http://schemas.openxmlformats.org/officeDocument/2006/relationships/hyperlink" Target="https://assessmentonline.naac.gov.in/storage/app/hei/SSR/101913/4.1.3_1635501397_6979.xlsx" TargetMode="External"/></Relationships>

</file>

<file path=ppt/slides/_rels/slide4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4.1.4_1634985279_6979.xlsx" TargetMode="External"/></Relationships>

</file>

<file path=ppt/slides/_rels/slide4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4.2.2_1635245947_6979.xlsx" TargetMode="External"/><Relationship Id="rId3" Type="http://schemas.openxmlformats.org/officeDocument/2006/relationships/hyperlink" Target="https://assessmentonline.naac.gov.in/storage/app/hei/SSR/101913/4.2.3_1635245658_6979.xlsx" TargetMode="External"/><Relationship Id="rId4" Type="http://schemas.openxmlformats.org/officeDocument/2006/relationships/hyperlink" Target="https://assessmentonline.naac.gov.in/storage/app/hei/SSR/101913/4.2.4_1635842597_6979.docx" TargetMode="External"/><Relationship Id="rId5" Type="http://schemas.openxmlformats.org/officeDocument/2006/relationships/hyperlink" Target="https://assessmentonline.naac.gov.in/storage/app/hei/SSR/101913/4.2.4_1635844525_6979.docx" TargetMode="Externa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4.3.3_1635505247_6979.pdf" TargetMode="External"/><Relationship Id="rId3" Type="http://schemas.openxmlformats.org/officeDocument/2006/relationships/hyperlink" Target="https://assessmentonline.naac.gov.in/storage/app/hei/SSR/101913/4.3.3_1635505603_6979.pdf" TargetMode="External"/></Relationships>

</file>

<file path=ppt/slides/_rels/slide5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4.4.1_1634985262_6979.xlsx" TargetMode="External"/><Relationship Id="rId3" Type="http://schemas.openxmlformats.org/officeDocument/2006/relationships/hyperlink" Target="https://assessmentonline.naac.gov.in/storage/app/hei/SSR/101913/4.4.2_1635844607_6979.pdf" TargetMode="External"/></Relationships>

</file>

<file path=ppt/slides/_rels/slide5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5.1.1_1635235911_6979.docx" TargetMode="External"/><Relationship Id="rId3" Type="http://schemas.openxmlformats.org/officeDocument/2006/relationships/hyperlink" Target="https://assessmentonline.naac.gov.in/storage/app/hei/SSR/101913/5.1.1_1635233594_6979.xlsx" TargetMode="External"/></Relationships>

</file>

<file path=ppt/slides/_rels/slide5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5.1.3_1635233848_6979.xlsx" TargetMode="External"/><Relationship Id="rId3" Type="http://schemas.openxmlformats.org/officeDocument/2006/relationships/hyperlink" Target="http://www.govtkmcollegedondi.com/College.aspx?PageName=Criterion%205&amp;topicid=88" TargetMode="External"/><Relationship Id="rId4" Type="http://schemas.openxmlformats.org/officeDocument/2006/relationships/hyperlink" Target="https://assessmentonline.naac.gov.in/storage/app/hei/SSR/101913/5.1.4_1635325161_6979.xlsx" TargetMode="External"/><Relationship Id="rId5" Type="http://schemas.openxmlformats.org/officeDocument/2006/relationships/hyperlink" Target="https://assessmentonline.naac.gov.in/storage/app/hei/SSR/101913/5.1.4_1635325232_6979.pdf" TargetMode="External"/><Relationship Id="rId6" Type="http://schemas.openxmlformats.org/officeDocument/2006/relationships/hyperlink" Target="https://assessmentonline.naac.gov.in/storage/app/hei/SSR/101913/5.1.2_1635144212_6979.xlsx" TargetMode="External"/></Relationships>

</file>

<file path=ppt/slides/_rels/slide5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5.2.2_1635489671_6979.xlsx" TargetMode="External"/><Relationship Id="rId3" Type="http://schemas.openxmlformats.org/officeDocument/2006/relationships/hyperlink" Target="https://assessmentonline.naac.gov.in/storage/app/hei/SSR/101913/5.1.5_1635325657_6979.docx" TargetMode="External"/><Relationship Id="rId4" Type="http://schemas.openxmlformats.org/officeDocument/2006/relationships/hyperlink" Target="https://assessmentonline.naac.gov.in/storage/app/hei/SSR/101913/5.1.5_1635330894_6979.pdf" TargetMode="External"/><Relationship Id="rId5" Type="http://schemas.openxmlformats.org/officeDocument/2006/relationships/hyperlink" Target="https://assessmentonline.naac.gov.in/storage/app/hei/SSR/101913/5.1.5_1635330384_6979.pdf" TargetMode="External"/><Relationship Id="rId6" Type="http://schemas.openxmlformats.org/officeDocument/2006/relationships/hyperlink" Target="https://assessmentonline.naac.gov.in/storage/app/hei/SSR/101913/5.2.1_1635330236_6979.xlsx" TargetMode="External"/></Relationships>

</file>

<file path=ppt/slides/_rels/slide5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5.2.3_1635145162_6979.xlsx" TargetMode="External"/></Relationships>

</file>

<file path=ppt/slides/_rels/slide5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5.3.1_1635145335_6979.xlsx" TargetMode="External"/><Relationship Id="rId3" Type="http://schemas.openxmlformats.org/officeDocument/2006/relationships/hyperlink" Target="https://assessmentonline.naac.gov.in/storage/app/hei/SSR/101913/5.3.1_1635145390_6979.pdf" TargetMode="External"/></Relationships>

</file>

<file path=ppt/slides/_rels/slide5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5.3.3_1635837464_6979.docx" TargetMode="External"/><Relationship Id="rId3" Type="http://schemas.openxmlformats.org/officeDocument/2006/relationships/hyperlink" Target="https://assessmentonline.naac.gov.in/storage/app/hei/SSR/101913/5.3.3_1635242601_6979.pdf" TargetMode="External"/><Relationship Id="rId4" Type="http://schemas.openxmlformats.org/officeDocument/2006/relationships/hyperlink" Target="https://assessmentonline.naac.gov.in/storage/app/hei/SSR/101913/5.3.3_1635238023_6979.xlsx" TargetMode="External"/><Relationship Id="rId5" Type="http://schemas.openxmlformats.org/officeDocument/2006/relationships/hyperlink" Target="http://www.govtkmcollegedondi.com/College.aspx?PageName=Criterion%205&amp;topicid=138" TargetMode="External"/></Relationships>

</file>

<file path=ppt/slides/_rels/slide5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6.1.2_1635847184_6979.pdf" TargetMode="External"/></Relationships>

</file>

<file path=ppt/slides/_rels/slide6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6.2.1_1635159731_6979.pdf" TargetMode="External"/></Relationships>

</file>

<file path=ppt/slides/_rels/slide6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6.2.2_1635847557_6979.pdf" TargetMode="External"/></Relationships>

</file>

<file path=ppt/slides/_rels/slide6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6.2.3_1635157250_6979.docx" TargetMode="External"/><Relationship Id="rId3" Type="http://schemas.openxmlformats.org/officeDocument/2006/relationships/hyperlink" Target="https://assessmentonline.naac.gov.in/storage/app/hei/SSR/101913/6.2.3_1635157099_6979.xlsx" TargetMode="External"/></Relationships>

</file>

<file path=ppt/slides/_rels/slide6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6.3.2_1635152102_6979.xlsx" TargetMode="External"/><Relationship Id="rId3" Type="http://schemas.openxmlformats.org/officeDocument/2006/relationships/hyperlink" Target="https://assessmentonline.naac.gov.in/storage/app/hei/SSR/101913/6.3.3_1635159818_6979.pdf" TargetMode="External"/><Relationship Id="rId4" Type="http://schemas.openxmlformats.org/officeDocument/2006/relationships/hyperlink" Target="https://assessmentonline.naac.gov.in/storage/app/hei/SSR/101913/6.3.3_1635230889_6979.xlsx" TargetMode="External"/><Relationship Id="rId5" Type="http://schemas.openxmlformats.org/officeDocument/2006/relationships/hyperlink" Target="https://assessmentonline.naac.gov.in/storage/app/hei/SSR/101913/6.3.1_1635847245_6979.pdf" TargetMode="External"/></Relationships>

</file>

<file path=ppt/slides/_rels/slide6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6.3.4_1635161173_6979.docx" TargetMode="External"/><Relationship Id="rId3" Type="http://schemas.openxmlformats.org/officeDocument/2006/relationships/hyperlink" Target="https://assessmentonline.naac.gov.in/storage/app/hei/SSR/101913/6.3.4_1635145798_6979.xlsx" TargetMode="External"/></Relationships>

</file>

<file path=ppt/slides/_rels/slide6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6.3.5_1635849070_6979.pdf" TargetMode="External"/><Relationship Id="rId3" Type="http://schemas.openxmlformats.org/officeDocument/2006/relationships/hyperlink" Target="https://assessmentonline.naac.gov.in/storage/app/hei/SSR/101913/6.4.1_1635848964_6979.pdf" TargetMode="External"/></Relationships>

</file>

<file path=ppt/slides/_rels/slide6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govtkmcollegedondi.com/College.aspx?PageName=Criterion%206&amp;topicid=155" TargetMode="External"/><Relationship Id="rId3" Type="http://schemas.openxmlformats.org/officeDocument/2006/relationships/hyperlink" Target="https://assessmentonline.naac.gov.in/storage/app/hei/SSR/101913/6.4.2_1635146368_6979.xlsx" TargetMode="Externa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assessmentonline.naac.gov.in/storage/app/hei/SSR/101913/6.5.3_1635837782_6979.docx" TargetMode="External"/><Relationship Id="rId3" Type="http://schemas.openxmlformats.org/officeDocument/2006/relationships/hyperlink" Target="https://assessmentonline.naac.gov.in/storage/app/hei/SSR/101913/6.5.3_1635329445_6979.xlsx" TargetMode="External"/><Relationship Id="rId4" Type="http://schemas.openxmlformats.org/officeDocument/2006/relationships/hyperlink" Target="http://www.govtkmcollegedondi.com/College.aspx?PageName=Criterion%206&amp;topicid=142" TargetMode="External"/></Relationships>

</file>

<file path=ppt/slides/_rels/slide7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govtkmcollegedondi.com/College.aspx?PageName=Criterion%207" TargetMode="External"/><Relationship Id="rId3" Type="http://schemas.openxmlformats.org/officeDocument/2006/relationships/hyperlink" Target="http://www.govtkmcollegedondi.com/College.aspx?PageName=Criterion%207&amp;topicid=122" TargetMode="External"/></Relationships>

</file>

<file path=ppt/slides/_rels/slide7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govtkmcollegedondi.com/College.aspx?PageName=Criterion%207&amp;topicid=124" TargetMode="External"/><Relationship Id="rId3" Type="http://schemas.openxmlformats.org/officeDocument/2006/relationships/hyperlink" Target="https://assessmentonline.naac.gov.in/storage/app/hei/SSR/101913/7.1.5_1634807051_6979.pdf" TargetMode="External"/><Relationship Id="rId4" Type="http://schemas.openxmlformats.org/officeDocument/2006/relationships/hyperlink" Target="https://assessmentonline.naac.gov.in/storage/app/hei/SSR/101913/7.1.5_1635845964_6979.docx" TargetMode="External"/><Relationship Id="rId5" Type="http://schemas.openxmlformats.org/officeDocument/2006/relationships/hyperlink" Target="http://www.govtkmcollegedondi.com/College.aspx?PageName=Criterion%207&amp;topicid=125" TargetMode="External"/><Relationship Id="rId6" Type="http://schemas.openxmlformats.org/officeDocument/2006/relationships/hyperlink" Target="http://www.govtkmcollegedondi.com/College.aspx?PageName=Criterion%207&amp;topicid=122" TargetMode="External"/></Relationships>

</file>

<file path=ppt/slides/_rels/slide7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govtkmcollegedondi.com/College.aspx?PageName=Criterion%207&amp;topicid=127" TargetMode="External"/></Relationships>

</file>

<file path=ppt/slides/_rels/slide7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govtkmcollegedondi.com/College.aspx?PageName=Criterion%207&amp;topicid=76%20" TargetMode="External"/></Relationships>

</file>

<file path=ppt/slides/_rels/slide7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govtkmcollegedondi.com/College.aspx?PageName=Criterion%207&amp;topicid=140" TargetMode="External"/><Relationship Id="rId3" Type="http://schemas.openxmlformats.org/officeDocument/2006/relationships/hyperlink" Target="http://www.govtkmcollegedondi.com/College.aspx?PageName=Criterion%207&amp;topicid=146" TargetMode="External"/><Relationship Id="rId4" Type="http://schemas.openxmlformats.org/officeDocument/2006/relationships/hyperlink" Target="https://assessmentonline.naac.gov.in/storage/app/hei/SSR/101913/7.1.10_1635495768_6979.docx" TargetMode="External"/></Relationships>

</file>

<file path=ppt/slides/_rels/slide7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govtkmcollegedondi.com/College.aspx?PageName=Criterion%207&amp;topicid=74" TargetMode="External"/><Relationship Id="rId3" Type="http://schemas.openxmlformats.org/officeDocument/2006/relationships/hyperlink" Target="http://www.govtkmcollegedondi.com/College.aspx?PageName=Criterion%207&amp;topicid=134" TargetMode="External"/><Relationship Id="rId4" Type="http://schemas.openxmlformats.org/officeDocument/2006/relationships/hyperlink" Target="http://www.govtkmcollegedondi.com/College.aspx?PageName=Criterion%207&amp;topicid=137" TargetMode="External"/></Relationships>

</file>

<file path=ppt/slides/_rels/slide8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govtkmcollegedondi.com/College.aspx?PageName=Criterion%207&amp;topicid=79%20" TargetMode="External"/><Relationship Id="rId3" Type="http://schemas.openxmlformats.org/officeDocument/2006/relationships/hyperlink" Target="http://www.govtkmcollegedondi.com/College.aspx?PageName=Criterion%207&amp;topicid=77" TargetMode="External"/></Relationships>

</file>

<file path=ppt/slides/_rels/slide8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9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9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9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9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9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0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20000" y="360000"/>
            <a:ext cx="719999" cy="71999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20189" y="701013"/>
            <a:ext cx="404812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SELF</a:t>
            </a:r>
            <a:r>
              <a:rPr dirty="0" spc="-50"/>
              <a:t> </a:t>
            </a:r>
            <a:r>
              <a:rPr dirty="0"/>
              <a:t>STUDY</a:t>
            </a:r>
            <a:r>
              <a:rPr dirty="0" spc="-45"/>
              <a:t> </a:t>
            </a:r>
            <a:r>
              <a:rPr dirty="0"/>
              <a:t>REPORT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241395" y="10249311"/>
            <a:ext cx="568325" cy="166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 sz="1000">
                <a:latin typeface="Times New Roman"/>
                <a:cs typeface="Times New Roman"/>
              </a:rPr>
              <a:t>Page</a:t>
            </a:r>
            <a:r>
              <a:rPr dirty="0" sz="1000" spc="-45">
                <a:latin typeface="Times New Roman"/>
                <a:cs typeface="Times New Roman"/>
              </a:rPr>
              <a:t> </a:t>
            </a:r>
            <a:fld id="{81D60167-4931-47E6-BA6A-407CBD079E47}" type="slidenum">
              <a:rPr dirty="0" sz="1000">
                <a:latin typeface="Times New Roman"/>
                <a:cs typeface="Times New Roman"/>
              </a:rPr>
              <a:t>1</a:t>
            </a:fld>
            <a:r>
              <a:rPr dirty="0" sz="1000">
                <a:latin typeface="Times New Roman"/>
                <a:cs typeface="Times New Roman"/>
              </a:rPr>
              <a:t>/94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11316" y="10249311"/>
            <a:ext cx="1101725" cy="166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 sz="1000">
                <a:latin typeface="Times New Roman"/>
                <a:cs typeface="Times New Roman"/>
              </a:rPr>
              <a:t>24-01-2022 03:48:25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4218" y="1353347"/>
            <a:ext cx="3920490" cy="828675"/>
          </a:xfrm>
          <a:prstGeom prst="rect">
            <a:avLst/>
          </a:prstGeom>
        </p:spPr>
        <p:txBody>
          <a:bodyPr wrap="square" lIns="0" tIns="128270" rIns="0" bIns="0" rtlCol="0" vert="horz">
            <a:spAutoFit/>
          </a:bodyPr>
          <a:lstStyle/>
          <a:p>
            <a:pPr algn="ctr" marL="46990">
              <a:lnSpc>
                <a:spcPct val="100000"/>
              </a:lnSpc>
              <a:spcBef>
                <a:spcPts val="1010"/>
              </a:spcBef>
            </a:pPr>
            <a:r>
              <a:rPr dirty="0" sz="1500" b="1">
                <a:latin typeface="Times New Roman"/>
                <a:cs typeface="Times New Roman"/>
              </a:rPr>
              <a:t>FOR</a:t>
            </a: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215"/>
              </a:spcBef>
            </a:pPr>
            <a:r>
              <a:rPr dirty="0" sz="2000" spc="5" b="1">
                <a:latin typeface="Times New Roman"/>
                <a:cs typeface="Times New Roman"/>
              </a:rPr>
              <a:t>1</a:t>
            </a:r>
            <a:r>
              <a:rPr dirty="0" baseline="40598" sz="1950" spc="7" b="1">
                <a:latin typeface="Times New Roman"/>
                <a:cs typeface="Times New Roman"/>
              </a:rPr>
              <a:t>st</a:t>
            </a:r>
            <a:r>
              <a:rPr dirty="0" baseline="40598" sz="1950" spc="217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CYCLE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OF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ACCREDITATION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3476" y="3693248"/>
            <a:ext cx="6322060" cy="12071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latin typeface="Times New Roman"/>
                <a:cs typeface="Times New Roman"/>
              </a:rPr>
              <a:t>GOVT.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KANGLA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MANJHI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COLLEGE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DOUNDI</a:t>
            </a:r>
            <a:endParaRPr sz="2000">
              <a:latin typeface="Times New Roman"/>
              <a:cs typeface="Times New Roman"/>
            </a:endParaRPr>
          </a:p>
          <a:p>
            <a:pPr algn="ctr" marL="12065" marR="5080">
              <a:lnSpc>
                <a:spcPct val="104200"/>
              </a:lnSpc>
              <a:spcBef>
                <a:spcPts val="1275"/>
              </a:spcBef>
            </a:pPr>
            <a:r>
              <a:rPr dirty="0" sz="1500">
                <a:latin typeface="Times New Roman"/>
                <a:cs typeface="Times New Roman"/>
              </a:rPr>
              <a:t>GOVT</a:t>
            </a:r>
            <a:r>
              <a:rPr dirty="0" sz="1500" spc="-20">
                <a:latin typeface="Times New Roman"/>
                <a:cs typeface="Times New Roman"/>
              </a:rPr>
              <a:t> </a:t>
            </a:r>
            <a:r>
              <a:rPr dirty="0" sz="1500">
                <a:latin typeface="Times New Roman"/>
                <a:cs typeface="Times New Roman"/>
              </a:rPr>
              <a:t>KANGLA</a:t>
            </a:r>
            <a:r>
              <a:rPr dirty="0" sz="1500" spc="-15">
                <a:latin typeface="Times New Roman"/>
                <a:cs typeface="Times New Roman"/>
              </a:rPr>
              <a:t> </a:t>
            </a:r>
            <a:r>
              <a:rPr dirty="0" sz="1500">
                <a:latin typeface="Times New Roman"/>
                <a:cs typeface="Times New Roman"/>
              </a:rPr>
              <a:t>MANJHI</a:t>
            </a:r>
            <a:r>
              <a:rPr dirty="0" sz="1500" spc="-15">
                <a:latin typeface="Times New Roman"/>
                <a:cs typeface="Times New Roman"/>
              </a:rPr>
              <a:t> </a:t>
            </a:r>
            <a:r>
              <a:rPr dirty="0" sz="1500">
                <a:latin typeface="Times New Roman"/>
                <a:cs typeface="Times New Roman"/>
              </a:rPr>
              <a:t>MAHAVIDYALAYA</a:t>
            </a:r>
            <a:r>
              <a:rPr dirty="0" sz="1500" spc="-20">
                <a:latin typeface="Times New Roman"/>
                <a:cs typeface="Times New Roman"/>
              </a:rPr>
              <a:t> </a:t>
            </a:r>
            <a:r>
              <a:rPr dirty="0" sz="1500">
                <a:latin typeface="Times New Roman"/>
                <a:cs typeface="Times New Roman"/>
              </a:rPr>
              <a:t>DONDI,</a:t>
            </a:r>
            <a:r>
              <a:rPr dirty="0" sz="1500" spc="-15">
                <a:latin typeface="Times New Roman"/>
                <a:cs typeface="Times New Roman"/>
              </a:rPr>
              <a:t> </a:t>
            </a:r>
            <a:r>
              <a:rPr dirty="0" sz="1500">
                <a:latin typeface="Times New Roman"/>
                <a:cs typeface="Times New Roman"/>
              </a:rPr>
              <a:t>DISTT-</a:t>
            </a:r>
            <a:r>
              <a:rPr dirty="0" sz="1500" spc="-15">
                <a:latin typeface="Times New Roman"/>
                <a:cs typeface="Times New Roman"/>
              </a:rPr>
              <a:t> </a:t>
            </a:r>
            <a:r>
              <a:rPr dirty="0" sz="1500">
                <a:latin typeface="Times New Roman"/>
                <a:cs typeface="Times New Roman"/>
              </a:rPr>
              <a:t>BALOD,CG </a:t>
            </a:r>
            <a:r>
              <a:rPr dirty="0" sz="1500" spc="-360">
                <a:latin typeface="Times New Roman"/>
                <a:cs typeface="Times New Roman"/>
              </a:rPr>
              <a:t> </a:t>
            </a:r>
            <a:r>
              <a:rPr dirty="0" sz="1500">
                <a:latin typeface="Times New Roman"/>
                <a:cs typeface="Times New Roman"/>
              </a:rPr>
              <a:t>491230</a:t>
            </a: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5"/>
              </a:spcBef>
            </a:pPr>
            <a:r>
              <a:rPr dirty="0" sz="1500">
                <a:latin typeface="Times New Roman"/>
                <a:cs typeface="Times New Roman"/>
                <a:hlinkClick r:id="rId3"/>
              </a:rPr>
              <a:t>www.govtkmcollegedondi.com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16577" y="6587831"/>
            <a:ext cx="5455920" cy="18554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500">
                <a:latin typeface="Times New Roman"/>
                <a:cs typeface="Times New Roman"/>
              </a:rPr>
              <a:t>Submitted To</a:t>
            </a:r>
            <a:endParaRPr sz="1500">
              <a:latin typeface="Times New Roman"/>
              <a:cs typeface="Times New Roman"/>
            </a:endParaRPr>
          </a:p>
          <a:p>
            <a:pPr algn="ctr" marL="12700" marR="5080">
              <a:lnSpc>
                <a:spcPct val="208300"/>
              </a:lnSpc>
              <a:spcBef>
                <a:spcPts val="25"/>
              </a:spcBef>
            </a:pPr>
            <a:r>
              <a:rPr dirty="0" sz="1500" b="1">
                <a:latin typeface="Times New Roman"/>
                <a:cs typeface="Times New Roman"/>
              </a:rPr>
              <a:t>NATIONAL</a:t>
            </a:r>
            <a:r>
              <a:rPr dirty="0" sz="1500" spc="-25" b="1">
                <a:latin typeface="Times New Roman"/>
                <a:cs typeface="Times New Roman"/>
              </a:rPr>
              <a:t> </a:t>
            </a:r>
            <a:r>
              <a:rPr dirty="0" sz="1500" b="1">
                <a:latin typeface="Times New Roman"/>
                <a:cs typeface="Times New Roman"/>
              </a:rPr>
              <a:t>ASSESSMENT</a:t>
            </a:r>
            <a:r>
              <a:rPr dirty="0" sz="1500" spc="-25" b="1">
                <a:latin typeface="Times New Roman"/>
                <a:cs typeface="Times New Roman"/>
              </a:rPr>
              <a:t> </a:t>
            </a:r>
            <a:r>
              <a:rPr dirty="0" sz="1500" b="1">
                <a:latin typeface="Times New Roman"/>
                <a:cs typeface="Times New Roman"/>
              </a:rPr>
              <a:t>AND</a:t>
            </a:r>
            <a:r>
              <a:rPr dirty="0" sz="1500" spc="-25" b="1">
                <a:latin typeface="Times New Roman"/>
                <a:cs typeface="Times New Roman"/>
              </a:rPr>
              <a:t> </a:t>
            </a:r>
            <a:r>
              <a:rPr dirty="0" sz="1500" b="1">
                <a:latin typeface="Times New Roman"/>
                <a:cs typeface="Times New Roman"/>
              </a:rPr>
              <a:t>ACCREDITATION</a:t>
            </a:r>
            <a:r>
              <a:rPr dirty="0" sz="1500" spc="-25" b="1">
                <a:latin typeface="Times New Roman"/>
                <a:cs typeface="Times New Roman"/>
              </a:rPr>
              <a:t> </a:t>
            </a:r>
            <a:r>
              <a:rPr dirty="0" sz="1500" b="1">
                <a:latin typeface="Times New Roman"/>
                <a:cs typeface="Times New Roman"/>
              </a:rPr>
              <a:t>COUNCIL </a:t>
            </a:r>
            <a:r>
              <a:rPr dirty="0" sz="1500" spc="-365" b="1">
                <a:latin typeface="Times New Roman"/>
                <a:cs typeface="Times New Roman"/>
              </a:rPr>
              <a:t> </a:t>
            </a:r>
            <a:r>
              <a:rPr dirty="0" sz="1500" b="1">
                <a:latin typeface="Times New Roman"/>
                <a:cs typeface="Times New Roman"/>
              </a:rPr>
              <a:t>BANGALORE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080"/>
              </a:spcBef>
            </a:pPr>
            <a:r>
              <a:rPr dirty="0" sz="1800" b="1">
                <a:latin typeface="Times New Roman"/>
                <a:cs typeface="Times New Roman"/>
              </a:rPr>
              <a:t>November</a:t>
            </a:r>
            <a:r>
              <a:rPr dirty="0" sz="1800" spc="39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2021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345" y="345204"/>
            <a:ext cx="6793865" cy="11398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88285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The college has installed two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water harvesting systems in the college campus which save lots of water to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waste and try to maintain ground water level. In college campus drinking water pipe lines have been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installed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Daundi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Nagar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Panchayat.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water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scarcity,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drinking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water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supplied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from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outside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campus.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Rainy water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 used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 distilled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water in chemistry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practical lab.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34444" y="9374292"/>
          <a:ext cx="6633845" cy="599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4065"/>
                <a:gridCol w="3314065"/>
              </a:tblGrid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Establishment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Details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78321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Date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establishment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college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05-07-2006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34444" y="8548792"/>
          <a:ext cx="6633845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4065"/>
                <a:gridCol w="3314065"/>
              </a:tblGrid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Recognized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Minority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recognized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minroity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institution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No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34444" y="7215292"/>
          <a:ext cx="6633845" cy="1146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4065"/>
                <a:gridCol w="3314065"/>
              </a:tblGrid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Type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Gender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Co-education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Shift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Regular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34444" y="1563791"/>
          <a:ext cx="6633845" cy="2416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4065"/>
                <a:gridCol w="3314065"/>
              </a:tblGrid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Name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Address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Name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GOVT.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KANGLA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MANJHI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DOUNDI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Address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6129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Govt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Kangla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Manjhi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Mahavidyalaya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Dondi,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Distt-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Balod,CG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City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DONDI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State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Chhattisgarh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Pin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491230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Website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www.govtkmcollegedondi.com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34444" y="4167291"/>
          <a:ext cx="6633845" cy="2035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4410"/>
                <a:gridCol w="994410"/>
                <a:gridCol w="1325880"/>
                <a:gridCol w="994410"/>
                <a:gridCol w="994410"/>
                <a:gridCol w="1325879"/>
              </a:tblGrid>
              <a:tr h="317500">
                <a:tc gridSpan="6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Contacts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Communication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080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Designation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Name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5082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Telephone with 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STD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Code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Mobile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Fax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Email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15240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Principal(in-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charge)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 marR="36449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Umakant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Mishra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07748-282830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7828295625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5811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kmcollege.doundi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@gmail.com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IQAC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CIQA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coordinator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 marR="35623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Narendra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Kumar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Sakare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9826824438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588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yogieyogesh@redif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fmail.com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434444" y="6389791"/>
          <a:ext cx="6633845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4065"/>
                <a:gridCol w="3314065"/>
              </a:tblGrid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Status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Institution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Status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Government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347345" y="703528"/>
            <a:ext cx="6865620" cy="731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AutoNum type="arabicPeriod" startAt="2"/>
              <a:tabLst>
                <a:tab pos="241300" algn="l"/>
                <a:tab pos="6852284" algn="l"/>
              </a:tabLst>
            </a:pPr>
            <a:r>
              <a:rPr dirty="0" u="sng" sz="18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PROFILE	</a:t>
            </a:r>
            <a:endParaRPr sz="1800">
              <a:latin typeface="Times New Roman"/>
              <a:cs typeface="Times New Roman"/>
            </a:endParaRPr>
          </a:p>
          <a:p>
            <a:pPr lvl="1" marL="317500" indent="-304800">
              <a:lnSpc>
                <a:spcPct val="100000"/>
              </a:lnSpc>
              <a:spcBef>
                <a:spcPts val="1480"/>
              </a:spcBef>
              <a:buAutoNum type="arabicPeriod"/>
              <a:tabLst>
                <a:tab pos="317500" algn="l"/>
              </a:tabLst>
            </a:pPr>
            <a:r>
              <a:rPr dirty="0" sz="1600" b="1">
                <a:latin typeface="Times New Roman"/>
                <a:cs typeface="Times New Roman"/>
              </a:rPr>
              <a:t>BASIC</a:t>
            </a:r>
            <a:r>
              <a:rPr dirty="0" sz="1600" spc="-45" b="1">
                <a:latin typeface="Times New Roman"/>
                <a:cs typeface="Times New Roman"/>
              </a:rPr>
              <a:t> </a:t>
            </a:r>
            <a:r>
              <a:rPr dirty="0" sz="1600" b="1">
                <a:latin typeface="Times New Roman"/>
                <a:cs typeface="Times New Roman"/>
              </a:rPr>
              <a:t>INFORMATION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34444" y="7131700"/>
          <a:ext cx="6633845" cy="1337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4065"/>
                <a:gridCol w="3314065"/>
              </a:tblGrid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Recognitions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08000">
                <a:tc>
                  <a:txBody>
                    <a:bodyPr/>
                    <a:lstStyle/>
                    <a:p>
                      <a:pPr marL="63500" marR="318135" indent="3810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recognized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UGC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College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Potential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Excellence(CPE)?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No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29337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recognized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its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performance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by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other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governmental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agency?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No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434444" y="718200"/>
            <a:ext cx="6632575" cy="5020310"/>
            <a:chOff x="434444" y="718200"/>
            <a:chExt cx="6632575" cy="5020310"/>
          </a:xfrm>
        </p:grpSpPr>
        <p:sp>
          <p:nvSpPr>
            <p:cNvPr id="5" name="object 5"/>
            <p:cNvSpPr/>
            <p:nvPr/>
          </p:nvSpPr>
          <p:spPr>
            <a:xfrm>
              <a:off x="436244" y="720000"/>
              <a:ext cx="6628765" cy="5016500"/>
            </a:xfrm>
            <a:custGeom>
              <a:avLst/>
              <a:gdLst/>
              <a:ahLst/>
              <a:cxnLst/>
              <a:rect l="l" t="t" r="r" b="b"/>
              <a:pathLst>
                <a:path w="6628765" h="5016500">
                  <a:moveTo>
                    <a:pt x="6628440" y="0"/>
                  </a:moveTo>
                  <a:lnTo>
                    <a:pt x="6628440" y="5016500"/>
                  </a:lnTo>
                  <a:lnTo>
                    <a:pt x="0" y="5016500"/>
                  </a:lnTo>
                  <a:lnTo>
                    <a:pt x="0" y="0"/>
                  </a:lnTo>
                </a:path>
              </a:pathLst>
            </a:custGeom>
            <a:ln w="36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436244" y="720000"/>
              <a:ext cx="6628765" cy="5016500"/>
            </a:xfrm>
            <a:custGeom>
              <a:avLst/>
              <a:gdLst/>
              <a:ahLst/>
              <a:cxnLst/>
              <a:rect l="l" t="t" r="r" b="b"/>
              <a:pathLst>
                <a:path w="6628765" h="5016500">
                  <a:moveTo>
                    <a:pt x="0" y="0"/>
                  </a:moveTo>
                  <a:lnTo>
                    <a:pt x="6628440" y="0"/>
                  </a:lnTo>
                  <a:lnTo>
                    <a:pt x="6628440" y="5016500"/>
                  </a:lnTo>
                  <a:lnTo>
                    <a:pt x="0" y="5016500"/>
                  </a:lnTo>
                  <a:lnTo>
                    <a:pt x="0" y="0"/>
                  </a:lnTo>
                  <a:close/>
                </a:path>
              </a:pathLst>
            </a:custGeom>
            <a:ln w="36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74144" y="972200"/>
          <a:ext cx="6302375" cy="1337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4085"/>
                <a:gridCol w="2204085"/>
                <a:gridCol w="1889125"/>
              </a:tblGrid>
              <a:tr h="508000">
                <a:tc gridSpan="3">
                  <a:txBody>
                    <a:bodyPr/>
                    <a:lstStyle/>
                    <a:p>
                      <a:pPr marL="63500" marR="23177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University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which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affiliated/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which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governs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(if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constituent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State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University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name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Chhattisgarh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35496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Hemchand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Yadav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University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Durg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74144" y="2496200"/>
          <a:ext cx="6302375" cy="1273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8675"/>
                <a:gridCol w="2098675"/>
                <a:gridCol w="2098675"/>
              </a:tblGrid>
              <a:tr h="317500">
                <a:tc gridSpan="3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Details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UGC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recognition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Under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Section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Date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View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2f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UGC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04-09-2013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12B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UGC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574144" y="3956700"/>
          <a:ext cx="6302375" cy="1718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9205"/>
                <a:gridCol w="1259205"/>
                <a:gridCol w="1259205"/>
                <a:gridCol w="1259204"/>
                <a:gridCol w="1259204"/>
              </a:tblGrid>
              <a:tr h="508000">
                <a:tc gridSpan="5">
                  <a:txBody>
                    <a:bodyPr/>
                    <a:lstStyle/>
                    <a:p>
                      <a:pPr marL="63500" marR="1856739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Details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recognition/approval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stationary/regulatory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bodies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like  AICTE,NCTE,MCI,DCI,PCI,RCI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etc(other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than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UGC)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889000">
                <a:tc>
                  <a:txBody>
                    <a:bodyPr/>
                    <a:lstStyle/>
                    <a:p>
                      <a:pPr marL="63500" marR="45974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Statutory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Regulatory  Authority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3500" marR="6223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Recognition/App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roval details Inst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itution/Departme  nt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6319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Day,Month and 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year(dd-mm-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yyyy)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49784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Validity in 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months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Remarks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gridSpan="5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No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contents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434444" y="5925200"/>
          <a:ext cx="6633845" cy="1019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4065"/>
                <a:gridCol w="3314065"/>
              </a:tblGrid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Details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autonomy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98500">
                <a:tc>
                  <a:txBody>
                    <a:bodyPr/>
                    <a:lstStyle/>
                    <a:p>
                      <a:pPr algn="just" marL="63500" marR="39878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Does the affiliating university Act provide for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conferment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autonomy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(as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recognized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UGC),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its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affiliated colleges?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No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34444" y="718200"/>
          <a:ext cx="6633845" cy="1527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3165"/>
                <a:gridCol w="1988820"/>
                <a:gridCol w="1061085"/>
                <a:gridCol w="1193800"/>
                <a:gridCol w="1193800"/>
              </a:tblGrid>
              <a:tr h="317500">
                <a:tc gridSpan="5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Location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Area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Campus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080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Campus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Type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Address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Location*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1971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Campus Area 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Acres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6731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Built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up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Area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sq.mts.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63500" marR="29654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Main campus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area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3525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Govt Kangla Manjhi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Mahavidyalaya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Dondi,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Distt-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Balod,CG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Semi-urban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1.48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1460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47345" y="2418447"/>
            <a:ext cx="303403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b="1">
                <a:latin typeface="Times New Roman"/>
                <a:cs typeface="Times New Roman"/>
              </a:rPr>
              <a:t>2.2</a:t>
            </a:r>
            <a:r>
              <a:rPr dirty="0" sz="1600" spc="-45" b="1">
                <a:latin typeface="Times New Roman"/>
                <a:cs typeface="Times New Roman"/>
              </a:rPr>
              <a:t> </a:t>
            </a:r>
            <a:r>
              <a:rPr dirty="0" sz="1600" b="1">
                <a:latin typeface="Times New Roman"/>
                <a:cs typeface="Times New Roman"/>
              </a:rPr>
              <a:t>ACADEMIC</a:t>
            </a:r>
            <a:r>
              <a:rPr dirty="0" sz="1600" spc="-45" b="1">
                <a:latin typeface="Times New Roman"/>
                <a:cs typeface="Times New Roman"/>
              </a:rPr>
              <a:t> </a:t>
            </a:r>
            <a:r>
              <a:rPr dirty="0" sz="1600" b="1">
                <a:latin typeface="Times New Roman"/>
                <a:cs typeface="Times New Roman"/>
              </a:rPr>
              <a:t>INFORMATION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34444" y="718200"/>
          <a:ext cx="6633845" cy="72428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6785"/>
                <a:gridCol w="946785"/>
                <a:gridCol w="946784"/>
                <a:gridCol w="946785"/>
                <a:gridCol w="946785"/>
                <a:gridCol w="946785"/>
                <a:gridCol w="946785"/>
              </a:tblGrid>
              <a:tr h="317500">
                <a:tc gridSpan="7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Details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Offered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(Give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Data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Current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Academic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98500">
                <a:tc>
                  <a:txBody>
                    <a:bodyPr/>
                    <a:lstStyle/>
                    <a:p>
                      <a:pPr marL="63500" marR="9715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 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Level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3500" marR="10541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Name of Pr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ogramme/C  ourse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1747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Duration in 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Months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0477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Entry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Qualificatio  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 marR="14732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Medium of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Instruction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5557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Sanctioned 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Strength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57175" indent="3810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No.of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Admitted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BA,Art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HSS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Hindi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BA,Art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HSS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Hindi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BA,Art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HSS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Hindi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BA,Art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HSS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Hindi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BA,Art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HSS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Hindi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BA,Art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HSS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Hindi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BA,Art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HSS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Hindi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BA,Art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HSS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Hindi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BA,Art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HSS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Hindi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4287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BCom,Com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merce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HSS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Hindi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BSc,Science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HSS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Hindi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BSc,Science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HSS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Hindi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BSc,Science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HSS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Hindi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PG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MA,Art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Hindi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PG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MA,Art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Hindi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1270000">
                <a:tc>
                  <a:txBody>
                    <a:bodyPr/>
                    <a:lstStyle/>
                    <a:p>
                      <a:pPr marL="63500" marR="10922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PG Diploma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recognised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by statutory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authority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including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university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PGDCA,Gen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eral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Hindi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47345" y="8058085"/>
            <a:ext cx="3175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Position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Details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Faculty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&amp;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Staff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34444" y="718200"/>
          <a:ext cx="6633845" cy="3972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0450"/>
                <a:gridCol w="397509"/>
                <a:gridCol w="66040"/>
                <a:gridCol w="463550"/>
                <a:gridCol w="463550"/>
                <a:gridCol w="66039"/>
                <a:gridCol w="397510"/>
                <a:gridCol w="397510"/>
                <a:gridCol w="66039"/>
                <a:gridCol w="463550"/>
                <a:gridCol w="463550"/>
                <a:gridCol w="66039"/>
                <a:gridCol w="397510"/>
                <a:gridCol w="397510"/>
                <a:gridCol w="66039"/>
                <a:gridCol w="463550"/>
                <a:gridCol w="463550"/>
                <a:gridCol w="66039"/>
                <a:gridCol w="397510"/>
              </a:tblGrid>
              <a:tr h="317500">
                <a:tc gridSpan="19">
                  <a:txBody>
                    <a:bodyPr/>
                    <a:lstStyle/>
                    <a:p>
                      <a:pPr algn="ctr" marR="5588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Teaching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Faculty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Professor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Associate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Professor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Assistant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Professor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>
                          <a:latin typeface="Times New Roman"/>
                          <a:cs typeface="Times New Roman"/>
                        </a:rPr>
                        <a:t>Male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69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>
                          <a:latin typeface="Times New Roman"/>
                          <a:cs typeface="Times New Roman"/>
                        </a:rPr>
                        <a:t>Female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69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>
                          <a:latin typeface="Times New Roman"/>
                          <a:cs typeface="Times New Roman"/>
                        </a:rPr>
                        <a:t>Others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69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dirty="0" sz="700">
                          <a:latin typeface="Times New Roman"/>
                          <a:cs typeface="Times New Roman"/>
                        </a:rPr>
                        <a:t>Total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32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>
                          <a:latin typeface="Times New Roman"/>
                          <a:cs typeface="Times New Roman"/>
                        </a:rPr>
                        <a:t>Male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69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>
                          <a:latin typeface="Times New Roman"/>
                          <a:cs typeface="Times New Roman"/>
                        </a:rPr>
                        <a:t>Female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69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>
                          <a:latin typeface="Times New Roman"/>
                          <a:cs typeface="Times New Roman"/>
                        </a:rPr>
                        <a:t>Others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69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>
                          <a:latin typeface="Times New Roman"/>
                          <a:cs typeface="Times New Roman"/>
                        </a:rPr>
                        <a:t>Total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69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>
                          <a:latin typeface="Times New Roman"/>
                          <a:cs typeface="Times New Roman"/>
                        </a:rPr>
                        <a:t>Male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69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>
                          <a:latin typeface="Times New Roman"/>
                          <a:cs typeface="Times New Roman"/>
                        </a:rPr>
                        <a:t>Female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69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>
                          <a:latin typeface="Times New Roman"/>
                          <a:cs typeface="Times New Roman"/>
                        </a:rPr>
                        <a:t>Others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69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>
                          <a:latin typeface="Times New Roman"/>
                          <a:cs typeface="Times New Roman"/>
                        </a:rPr>
                        <a:t>Total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69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793750">
                <a:tc>
                  <a:txBody>
                    <a:bodyPr/>
                    <a:lstStyle/>
                    <a:p>
                      <a:pPr marL="63500" marR="79375">
                        <a:lnSpc>
                          <a:spcPct val="104200"/>
                        </a:lnSpc>
                        <a:spcBef>
                          <a:spcPts val="414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Sanctioned</a:t>
                      </a:r>
                      <a:r>
                        <a:rPr dirty="0" sz="10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0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the  UGC /University </a:t>
                      </a:r>
                      <a:r>
                        <a:rPr dirty="0" sz="1000" spc="-2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State 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Government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algn="r" marR="120014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 algn="r" marR="11938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 algn="r" marR="120014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Recruited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05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Yet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Recruit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05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algn="r" marR="120014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 algn="r" marR="11938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 algn="r" marR="120014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952499">
                <a:tc>
                  <a:txBody>
                    <a:bodyPr/>
                    <a:lstStyle/>
                    <a:p>
                      <a:pPr marL="63500" marR="64769">
                        <a:lnSpc>
                          <a:spcPct val="104200"/>
                        </a:lnSpc>
                        <a:spcBef>
                          <a:spcPts val="414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Sanctioned by the </a:t>
                      </a:r>
                      <a:r>
                        <a:rPr dirty="0" sz="1000" spc="-2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Management/Soci  ety or Other 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Authorized 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Bodies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algn="r" marR="120014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 algn="r" marR="11938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 algn="r" marR="120014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64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Recruited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05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64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Yet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Recruit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05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algn="r" marR="120014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 algn="r" marR="11938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 algn="r" marR="120014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34444" y="4877450"/>
          <a:ext cx="6633845" cy="3337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5880"/>
                <a:gridCol w="1325880"/>
                <a:gridCol w="1325880"/>
                <a:gridCol w="1325879"/>
                <a:gridCol w="1325879"/>
              </a:tblGrid>
              <a:tr h="317500">
                <a:tc gridSpan="5">
                  <a:txBody>
                    <a:bodyPr/>
                    <a:lstStyle/>
                    <a:p>
                      <a:pPr algn="ctr" marR="55244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Non-Teaching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Staff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Female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Others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Total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63500" marR="97155">
                        <a:lnSpc>
                          <a:spcPct val="104200"/>
                        </a:lnSpc>
                        <a:spcBef>
                          <a:spcPts val="414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Sanctioned by the 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UGC</a:t>
                      </a:r>
                      <a:r>
                        <a:rPr dirty="0" sz="10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/University</a:t>
                      </a:r>
                      <a:r>
                        <a:rPr dirty="0" sz="10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State </a:t>
                      </a:r>
                      <a:r>
                        <a:rPr dirty="0" sz="1000" spc="-2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Government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64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Recruited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05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64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Yet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Recruit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05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793749">
                <a:tc>
                  <a:txBody>
                    <a:bodyPr/>
                    <a:lstStyle/>
                    <a:p>
                      <a:pPr marL="63500" marR="175260">
                        <a:lnSpc>
                          <a:spcPct val="104200"/>
                        </a:lnSpc>
                        <a:spcBef>
                          <a:spcPts val="414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Sanctioned by the 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Management/Society  or Other Authorized 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Bodies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Recruited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05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Yet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Recruit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05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34444" y="718200"/>
          <a:ext cx="6633845" cy="3337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5880"/>
                <a:gridCol w="1325880"/>
                <a:gridCol w="1325880"/>
                <a:gridCol w="1325879"/>
                <a:gridCol w="1325879"/>
              </a:tblGrid>
              <a:tr h="317500">
                <a:tc gridSpan="5">
                  <a:txBody>
                    <a:bodyPr/>
                    <a:lstStyle/>
                    <a:p>
                      <a:pPr algn="ctr" marR="5588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Technical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Staff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Female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Others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Total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63500" marR="97155">
                        <a:lnSpc>
                          <a:spcPct val="104200"/>
                        </a:lnSpc>
                        <a:spcBef>
                          <a:spcPts val="414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Sanctioned by the 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UGC</a:t>
                      </a:r>
                      <a:r>
                        <a:rPr dirty="0" sz="10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/University</a:t>
                      </a:r>
                      <a:r>
                        <a:rPr dirty="0" sz="10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State </a:t>
                      </a:r>
                      <a:r>
                        <a:rPr dirty="0" sz="1000" spc="-2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Government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Recruited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05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Yet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Recruit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05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793749">
                <a:tc>
                  <a:txBody>
                    <a:bodyPr/>
                    <a:lstStyle/>
                    <a:p>
                      <a:pPr marL="63500" marR="175260">
                        <a:lnSpc>
                          <a:spcPct val="104200"/>
                        </a:lnSpc>
                        <a:spcBef>
                          <a:spcPts val="414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Sanctioned by the 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Management/Society  or Other Authorized 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Bodies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70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Recruited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05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Yet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Recruit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05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47345" y="4343335"/>
            <a:ext cx="27647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Qualification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Details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Teaching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Staff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34444" y="4661550"/>
          <a:ext cx="6633845" cy="2797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7735"/>
                <a:gridCol w="463550"/>
                <a:gridCol w="662304"/>
                <a:gridCol w="596264"/>
                <a:gridCol w="463550"/>
                <a:gridCol w="662304"/>
                <a:gridCol w="596264"/>
                <a:gridCol w="463550"/>
                <a:gridCol w="662304"/>
                <a:gridCol w="596264"/>
                <a:gridCol w="530225"/>
              </a:tblGrid>
              <a:tr h="317500">
                <a:tc gridSpan="11">
                  <a:txBody>
                    <a:bodyPr/>
                    <a:lstStyle/>
                    <a:p>
                      <a:pPr algn="ctr" marR="5588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Permanent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98500">
                <a:tc>
                  <a:txBody>
                    <a:bodyPr/>
                    <a:lstStyle/>
                    <a:p>
                      <a:pPr marL="63500" marR="8636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Highest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Qualificatio  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Professor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Associate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Professor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Assistant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Professor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Female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Others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Female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Others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Female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Others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Total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12827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D.sc/D.Litt/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LLD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Ph.D.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M.Phil.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PG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34444" y="7068200"/>
          <a:ext cx="6633845" cy="956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1125"/>
                <a:gridCol w="993775"/>
                <a:gridCol w="993775"/>
                <a:gridCol w="993775"/>
                <a:gridCol w="993775"/>
              </a:tblGrid>
              <a:tr h="317500">
                <a:tc gridSpan="5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Details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Visting/Guest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Faculties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rowSpan="2">
                  <a:txBody>
                    <a:bodyPr/>
                    <a:lstStyle/>
                    <a:p>
                      <a:pPr marL="63500" marR="37465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Visiting/Guest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Faculty  engaged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college?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Female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Others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Total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34444" y="718200"/>
          <a:ext cx="6633845" cy="2797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7735"/>
                <a:gridCol w="463550"/>
                <a:gridCol w="662304"/>
                <a:gridCol w="596264"/>
                <a:gridCol w="463550"/>
                <a:gridCol w="662304"/>
                <a:gridCol w="596264"/>
                <a:gridCol w="463550"/>
                <a:gridCol w="662304"/>
                <a:gridCol w="596264"/>
                <a:gridCol w="530225"/>
              </a:tblGrid>
              <a:tr h="317500">
                <a:tc gridSpan="11">
                  <a:txBody>
                    <a:bodyPr/>
                    <a:lstStyle/>
                    <a:p>
                      <a:pPr algn="ctr" marR="5588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Temporary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98500">
                <a:tc>
                  <a:txBody>
                    <a:bodyPr/>
                    <a:lstStyle/>
                    <a:p>
                      <a:pPr marL="63500" marR="8636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Highest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Qualificatio  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Professor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Associate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Professor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Assistant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Professor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Female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Others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Female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Others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Female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Others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Total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12827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D.sc/D.Litt/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LLD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Ph.D.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M.Phil.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PG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34444" y="3893200"/>
          <a:ext cx="6633845" cy="2797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7735"/>
                <a:gridCol w="463550"/>
                <a:gridCol w="662304"/>
                <a:gridCol w="596264"/>
                <a:gridCol w="463550"/>
                <a:gridCol w="662304"/>
                <a:gridCol w="596264"/>
                <a:gridCol w="463550"/>
                <a:gridCol w="662304"/>
                <a:gridCol w="596264"/>
                <a:gridCol w="530225"/>
              </a:tblGrid>
              <a:tr h="317500">
                <a:tc gridSpan="11">
                  <a:txBody>
                    <a:bodyPr/>
                    <a:lstStyle/>
                    <a:p>
                      <a:pPr algn="ctr" marR="5588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Part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Time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98500">
                <a:tc>
                  <a:txBody>
                    <a:bodyPr/>
                    <a:lstStyle/>
                    <a:p>
                      <a:pPr marL="63500" marR="8636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Highest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Qualificatio  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Professor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Associate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Professor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Assistant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Professor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Female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Others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Female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Others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Female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Others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Total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12827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D.sc/D.Litt/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LLD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Ph.D.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M.Phil.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PG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347345" y="8121585"/>
            <a:ext cx="660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Provide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Following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Details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Enrolled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Current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34444" y="718200"/>
          <a:ext cx="6633845" cy="3877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7125"/>
                <a:gridCol w="530860"/>
                <a:gridCol w="1193800"/>
                <a:gridCol w="1193800"/>
                <a:gridCol w="1061085"/>
                <a:gridCol w="995045"/>
                <a:gridCol w="530859"/>
              </a:tblGrid>
              <a:tr h="698500">
                <a:tc gridSpan="2"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just" marL="63500" marR="14859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State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Where College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Located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8161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From Other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States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India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NRI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35560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Foreign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Total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rowSpan="3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>
                          <a:latin typeface="Times New Roman"/>
                          <a:cs typeface="Times New Roman"/>
                        </a:rPr>
                        <a:t>Male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69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>
                          <a:latin typeface="Times New Roman"/>
                          <a:cs typeface="Times New Roman"/>
                        </a:rPr>
                        <a:t>Female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69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>
                          <a:latin typeface="Times New Roman"/>
                          <a:cs typeface="Times New Roman"/>
                        </a:rPr>
                        <a:t>Others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69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rowSpan="3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PG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>
                          <a:latin typeface="Times New Roman"/>
                          <a:cs typeface="Times New Roman"/>
                        </a:rPr>
                        <a:t>Male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69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>
                          <a:latin typeface="Times New Roman"/>
                          <a:cs typeface="Times New Roman"/>
                        </a:rPr>
                        <a:t>Female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69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>
                          <a:latin typeface="Times New Roman"/>
                          <a:cs typeface="Times New Roman"/>
                        </a:rPr>
                        <a:t>Others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69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5439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PG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Diploma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>
                          <a:latin typeface="Times New Roman"/>
                          <a:cs typeface="Times New Roman"/>
                        </a:rPr>
                        <a:t>Male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69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63104">
                <a:tc rowSpan="2">
                  <a:txBody>
                    <a:bodyPr/>
                    <a:lstStyle/>
                    <a:p>
                      <a:pPr marL="63500">
                        <a:lnSpc>
                          <a:spcPts val="139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recognised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statutory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>
                          <a:latin typeface="Times New Roman"/>
                          <a:cs typeface="Times New Roman"/>
                        </a:rPr>
                        <a:t>Female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69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81395">
                <a:tc>
                  <a:txBody>
                    <a:bodyPr/>
                    <a:lstStyle/>
                    <a:p>
                      <a:pPr marL="6350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authority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including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800">
                          <a:latin typeface="Times New Roman"/>
                          <a:cs typeface="Times New Roman"/>
                        </a:rPr>
                        <a:t>Others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69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</a:tcPr>
                </a:tc>
              </a:tr>
              <a:tr h="253604">
                <a:tc>
                  <a:txBody>
                    <a:bodyPr/>
                    <a:lstStyle/>
                    <a:p>
                      <a:pPr marL="63500">
                        <a:lnSpc>
                          <a:spcPts val="139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university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34444" y="718200"/>
          <a:ext cx="6633845" cy="5909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8820"/>
                <a:gridCol w="662940"/>
                <a:gridCol w="994410"/>
                <a:gridCol w="994410"/>
                <a:gridCol w="994410"/>
                <a:gridCol w="994409"/>
              </a:tblGrid>
              <a:tr h="508000">
                <a:tc gridSpan="6">
                  <a:txBody>
                    <a:bodyPr/>
                    <a:lstStyle/>
                    <a:p>
                      <a:pPr marL="63500" marR="30924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Provide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Following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Details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admitted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four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Academic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rowSpan="3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SC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Female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Others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rowSpan="3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Female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358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266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238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Others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rowSpan="3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OBC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Female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151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124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Others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rowSpan="3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General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Female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Others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rowSpan="3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Others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Female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Others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Total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874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585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7345" y="703528"/>
            <a:ext cx="6865620" cy="20542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41300" indent="-2286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41300" algn="l"/>
                <a:tab pos="6852284" algn="l"/>
              </a:tabLst>
            </a:pPr>
            <a:r>
              <a:rPr dirty="0" u="sng" sz="18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EXECUTIVE</a:t>
            </a:r>
            <a:r>
              <a:rPr dirty="0" u="sng" sz="1800" spc="-4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SUMMARY	</a:t>
            </a:r>
            <a:endParaRPr sz="1800">
              <a:latin typeface="Times New Roman"/>
              <a:cs typeface="Times New Roman"/>
            </a:endParaRPr>
          </a:p>
          <a:p>
            <a:pPr lvl="1" marL="317500" indent="-304800">
              <a:lnSpc>
                <a:spcPct val="100000"/>
              </a:lnSpc>
              <a:spcBef>
                <a:spcPts val="1480"/>
              </a:spcBef>
              <a:buAutoNum type="arabicPeriod"/>
              <a:tabLst>
                <a:tab pos="317500" algn="l"/>
              </a:tabLst>
            </a:pPr>
            <a:r>
              <a:rPr dirty="0" sz="1600" b="1">
                <a:latin typeface="Times New Roman"/>
                <a:cs typeface="Times New Roman"/>
              </a:rPr>
              <a:t>INTRODUCTION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015"/>
              </a:spcBef>
            </a:pPr>
            <a:r>
              <a:rPr dirty="0" sz="1200" b="1">
                <a:latin typeface="Times New Roman"/>
                <a:cs typeface="Times New Roman"/>
              </a:rPr>
              <a:t>Govt.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Kangla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Manjhi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Doundi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Tehsil,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Balod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District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C.G.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76835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co-education institution fully funded by the C.G. state Govt. The College is affliliated to Hemchand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Yadav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Vishvavidyalaya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Durg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(C.G.)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Recognized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temporarily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under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section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(f)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University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Grant Commission.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7345" y="3311080"/>
            <a:ext cx="6793865" cy="13512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 indent="61722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The College offers academic programmers of both UG and PG level degree. There are three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faculties here in degree level – Science, Arts and Commerce. History and Maths faculty started in 2017,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Hindi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Literature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sociology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started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2021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UG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level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teaching.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PG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degree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subjects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Geography and Political science started in 2021. We had applied to the higher education department of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Govt. of Chhattisgarh to start P.G. in at least three subjects but we got permission for two subjects.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 have self financed PGDCA course in this institution with 40 seats starts from the session 2020-21.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 is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under 2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(f) affiliation temporarily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12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(B) affiliation is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under way.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345" y="5216079"/>
            <a:ext cx="6793230" cy="398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 indent="45085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At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present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there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seventeen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full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time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teachers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working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18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posts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excluding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principal.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Due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covid-19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pandemic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work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affected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taken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online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faculty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members.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345" y="6168580"/>
            <a:ext cx="6793865" cy="5892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 indent="563245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In the current academic session most of students in this college belong to schedule tribe out of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which 70% students are girls. The faculty members including principal go to nearby higher secondary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schools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 promote girls for higher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education.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7345" y="7311580"/>
            <a:ext cx="6793865" cy="9702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 indent="5003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The vision of this college is to promote girls of tribal area for higher education.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Teachers teach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students moral values and discipline and take special coaching classes for competitive examinations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apart from curriculum subjects to make them able to compete the examination at present scenario.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 publishes biannual college magazine “Manjhi” to make the students aware of writings and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towards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literature.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7345" y="8835580"/>
            <a:ext cx="6793230" cy="779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Thus we believe that our role in society is to produce academically, socially and culturally valuable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citizens with a national outlook. We aim at excellence within the limited resources and infrastructure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through functioning at our level best in curricular, co-curricular and extra curricular activities as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regards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strengthening 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upliftment of our enrolled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96344" y="9021377"/>
          <a:ext cx="6537959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150"/>
                <a:gridCol w="1333500"/>
                <a:gridCol w="1333500"/>
                <a:gridCol w="1333500"/>
                <a:gridCol w="1333500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746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689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670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47345" y="703528"/>
            <a:ext cx="6865620" cy="147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52284" algn="l"/>
              </a:tabLst>
            </a:pPr>
            <a:r>
              <a:rPr dirty="0" u="sng" sz="18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Extended</a:t>
            </a:r>
            <a:r>
              <a:rPr dirty="0" u="sng" sz="1800" spc="-4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Profile	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0"/>
              </a:spcBef>
            </a:pPr>
            <a:r>
              <a:rPr dirty="0" sz="1600" b="1">
                <a:latin typeface="Times New Roman"/>
                <a:cs typeface="Times New Roman"/>
              </a:rPr>
              <a:t>1</a:t>
            </a:r>
            <a:r>
              <a:rPr dirty="0" sz="1600" spc="-45" b="1">
                <a:latin typeface="Times New Roman"/>
                <a:cs typeface="Times New Roman"/>
              </a:rPr>
              <a:t> </a:t>
            </a:r>
            <a:r>
              <a:rPr dirty="0" sz="1600" b="1">
                <a:latin typeface="Times New Roman"/>
                <a:cs typeface="Times New Roman"/>
              </a:rPr>
              <a:t>Program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dirty="0" sz="1200" b="1">
                <a:latin typeface="Times New Roman"/>
                <a:cs typeface="Times New Roman"/>
              </a:rPr>
              <a:t>1.1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Number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courses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offered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across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programs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last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years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96344" y="2368355"/>
          <a:ext cx="6807834" cy="1273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150"/>
                <a:gridCol w="1333500"/>
                <a:gridCol w="868045"/>
                <a:gridCol w="465454"/>
                <a:gridCol w="1333500"/>
                <a:gridCol w="1333500"/>
                <a:gridCol w="26987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gridSpan="3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3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Institutional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data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prescribed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format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E6F6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E6F6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347345" y="3815440"/>
            <a:ext cx="3724275" cy="5892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1.2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Number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programs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offered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year-wise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last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years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96344" y="4590855"/>
          <a:ext cx="6537959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150"/>
                <a:gridCol w="1333500"/>
                <a:gridCol w="1333500"/>
                <a:gridCol w="1333500"/>
                <a:gridCol w="1333500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347345" y="5402102"/>
            <a:ext cx="3373754" cy="102044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b="1">
                <a:latin typeface="Times New Roman"/>
                <a:cs typeface="Times New Roman"/>
              </a:rPr>
              <a:t>2</a:t>
            </a:r>
            <a:r>
              <a:rPr dirty="0" sz="1600" spc="-45" b="1">
                <a:latin typeface="Times New Roman"/>
                <a:cs typeface="Times New Roman"/>
              </a:rPr>
              <a:t> </a:t>
            </a:r>
            <a:r>
              <a:rPr dirty="0" sz="1600" b="1">
                <a:latin typeface="Times New Roman"/>
                <a:cs typeface="Times New Roman"/>
              </a:rPr>
              <a:t>Students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dirty="0" sz="1200" b="1">
                <a:latin typeface="Times New Roman"/>
                <a:cs typeface="Times New Roman"/>
              </a:rPr>
              <a:t>2.1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Number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year-wise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during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last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years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396344" y="6608377"/>
          <a:ext cx="6807834" cy="1273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150"/>
                <a:gridCol w="1333500"/>
                <a:gridCol w="868045"/>
                <a:gridCol w="465454"/>
                <a:gridCol w="1333500"/>
                <a:gridCol w="1333500"/>
                <a:gridCol w="26987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832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584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gridSpan="3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3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Institutional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data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prescribed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format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E6F6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E6F6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347345" y="8055462"/>
            <a:ext cx="6742430" cy="779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2.2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Number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seats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earmarked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reserved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category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GOI/State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Govt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rule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year-wise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last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96344" y="7180722"/>
          <a:ext cx="6807834" cy="1273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150"/>
                <a:gridCol w="1333500"/>
                <a:gridCol w="868045"/>
                <a:gridCol w="465454"/>
                <a:gridCol w="1333500"/>
                <a:gridCol w="1333500"/>
                <a:gridCol w="26987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gridSpan="3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3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Institutional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data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prescribed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format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E6F6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E6F6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96344" y="2305700"/>
          <a:ext cx="6807834" cy="1273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150"/>
                <a:gridCol w="1333500"/>
                <a:gridCol w="868045"/>
                <a:gridCol w="465454"/>
                <a:gridCol w="1333500"/>
                <a:gridCol w="1333500"/>
                <a:gridCol w="26987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172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149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gridSpan="3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3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Institutional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data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prescribed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format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E6F6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E6F6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96344" y="718200"/>
          <a:ext cx="6807834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1060"/>
                <a:gridCol w="3401060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Institutional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data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prescribed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format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E6F6FF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E6F6FF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347345" y="1530285"/>
            <a:ext cx="4719955" cy="5892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2.3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Number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outgoing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/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final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year-wise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last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7345" y="3751947"/>
            <a:ext cx="4198620" cy="102044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b="1">
                <a:latin typeface="Times New Roman"/>
                <a:cs typeface="Times New Roman"/>
              </a:rPr>
              <a:t>3</a:t>
            </a:r>
            <a:r>
              <a:rPr dirty="0" sz="1600" spc="-45" b="1">
                <a:latin typeface="Times New Roman"/>
                <a:cs typeface="Times New Roman"/>
              </a:rPr>
              <a:t> </a:t>
            </a:r>
            <a:r>
              <a:rPr dirty="0" sz="1600" b="1">
                <a:latin typeface="Times New Roman"/>
                <a:cs typeface="Times New Roman"/>
              </a:rPr>
              <a:t>Teachers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dirty="0" sz="1200" b="1">
                <a:latin typeface="Times New Roman"/>
                <a:cs typeface="Times New Roman"/>
              </a:rPr>
              <a:t>3.1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Number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full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time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teachers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year-wise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last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years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396344" y="4958222"/>
          <a:ext cx="6807834" cy="1273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150"/>
                <a:gridCol w="1333500"/>
                <a:gridCol w="868045"/>
                <a:gridCol w="465454"/>
                <a:gridCol w="1333500"/>
                <a:gridCol w="1333500"/>
                <a:gridCol w="26987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 gridSpan="3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3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Institutional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data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prescribed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format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E6F6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E6F6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347345" y="6405307"/>
            <a:ext cx="3894454" cy="5892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3.2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Number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sanctioned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posts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year-wise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during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last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7345" y="8626969"/>
            <a:ext cx="3031490" cy="102044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b="1">
                <a:latin typeface="Times New Roman"/>
                <a:cs typeface="Times New Roman"/>
              </a:rPr>
              <a:t>4</a:t>
            </a:r>
            <a:r>
              <a:rPr dirty="0" sz="1600" spc="-45" b="1">
                <a:latin typeface="Times New Roman"/>
                <a:cs typeface="Times New Roman"/>
              </a:rPr>
              <a:t> </a:t>
            </a:r>
            <a:r>
              <a:rPr dirty="0" sz="1600" b="1">
                <a:latin typeface="Times New Roman"/>
                <a:cs typeface="Times New Roman"/>
              </a:rPr>
              <a:t>Institution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dirty="0" sz="1200" b="1">
                <a:latin typeface="Times New Roman"/>
                <a:cs typeface="Times New Roman"/>
              </a:rPr>
              <a:t>4.1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Total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number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classrooms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seminar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halls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96344" y="1864019"/>
          <a:ext cx="6537959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150"/>
                <a:gridCol w="1333500"/>
                <a:gridCol w="1333500"/>
                <a:gridCol w="1333500"/>
                <a:gridCol w="1333500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138.24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186.55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89.19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100.31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307.96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47345" y="704785"/>
            <a:ext cx="5452745" cy="9734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18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4.2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Total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Expenditure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excluding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salary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year-wise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last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Lakhs)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345" y="2676104"/>
            <a:ext cx="1498600" cy="9677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4.3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206800"/>
              </a:lnSpc>
              <a:spcBef>
                <a:spcPts val="20"/>
              </a:spcBef>
            </a:pPr>
            <a:r>
              <a:rPr dirty="0" sz="1200" b="1">
                <a:latin typeface="Times New Roman"/>
                <a:cs typeface="Times New Roman"/>
              </a:rPr>
              <a:t>Number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Computers  Response: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32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1826766"/>
            <a:ext cx="6687820" cy="8145145"/>
          </a:xfrm>
          <a:custGeom>
            <a:avLst/>
            <a:gdLst/>
            <a:ahLst/>
            <a:cxnLst/>
            <a:rect l="l" t="t" r="r" b="b"/>
            <a:pathLst>
              <a:path w="6687820" h="8145145">
                <a:moveTo>
                  <a:pt x="0" y="8145146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8145146"/>
                </a:lnTo>
              </a:path>
              <a:path w="6687820" h="8145145">
                <a:moveTo>
                  <a:pt x="0" y="8145146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8145146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47345" y="703528"/>
            <a:ext cx="6865620" cy="86220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52284" algn="l"/>
              </a:tabLst>
            </a:pPr>
            <a:r>
              <a:rPr dirty="0" u="sng" sz="18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4.</a:t>
            </a:r>
            <a:r>
              <a:rPr dirty="0" u="sng" sz="1800" spc="-3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Quality</a:t>
            </a:r>
            <a:r>
              <a:rPr dirty="0" u="sng" sz="1800" spc="-3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Indicator</a:t>
            </a:r>
            <a:r>
              <a:rPr dirty="0" u="sng" sz="1800" spc="-3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Framework(QIF)	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0"/>
              </a:spcBef>
              <a:tabLst>
                <a:tab pos="6852284" algn="l"/>
              </a:tabLst>
            </a:pP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Criterion</a:t>
            </a:r>
            <a:r>
              <a:rPr dirty="0" u="sng" sz="1600" spc="-2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dirty="0" u="sng" sz="1600" spc="-2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-</a:t>
            </a:r>
            <a:r>
              <a:rPr dirty="0" u="sng" sz="1600" spc="-2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Curricular</a:t>
            </a:r>
            <a:r>
              <a:rPr dirty="0" u="sng" sz="1600" spc="-2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Aspects	</a:t>
            </a:r>
            <a:endParaRPr sz="1600">
              <a:latin typeface="Times New Roman"/>
              <a:cs typeface="Times New Roman"/>
            </a:endParaRPr>
          </a:p>
          <a:p>
            <a:pPr lvl="1" marL="279400" indent="-266700">
              <a:lnSpc>
                <a:spcPct val="100000"/>
              </a:lnSpc>
              <a:spcBef>
                <a:spcPts val="1495"/>
              </a:spcBef>
              <a:buAutoNum type="arabicPeriod"/>
              <a:tabLst>
                <a:tab pos="279400" algn="l"/>
              </a:tabLst>
            </a:pPr>
            <a:r>
              <a:rPr dirty="0" sz="1400" b="1">
                <a:latin typeface="Times New Roman"/>
                <a:cs typeface="Times New Roman"/>
              </a:rPr>
              <a:t>Curricular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Planning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and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Implementation</a:t>
            </a:r>
            <a:endParaRPr sz="1400">
              <a:latin typeface="Times New Roman"/>
              <a:cs typeface="Times New Roman"/>
            </a:endParaRPr>
          </a:p>
          <a:p>
            <a:pPr lvl="2" marL="228600" marR="202565">
              <a:lnSpc>
                <a:spcPct val="104200"/>
              </a:lnSpc>
              <a:spcBef>
                <a:spcPts val="459"/>
              </a:spcBef>
              <a:buAutoNum type="arabicPeriod"/>
              <a:tabLst>
                <a:tab pos="571500" algn="l"/>
              </a:tabLst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ensures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effective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curriculum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delivery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through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well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planned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documented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process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2286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228600" marR="132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Govt. Kangla Manjhi College Dondi is affiliated to Hemchand University, Durg and it has to follow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curriculum framed and modeled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 the University.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228600" marR="132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Since 2006, curriculum based on Three Years Degree Course is being followed in the institution. As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courses offered have their relevance to the goals and objectives, the college aims to inculcate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highest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intellectual standards through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 commitment.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228600" marR="132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To ensure that the University curriculum is followed in the best of the spirit, the college plans and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follows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followings:-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228600" marR="131445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The Annual Academic Calendar is prepared in advance and is in unison with the Office of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Commissioner, Directorate of Higher Education, Govt. of Chhattisgarh. We are planning to upload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 on our website in future and it is displayed in the Students Notice Board. Based on this calendar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prepares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own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follow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up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calendar,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which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prepared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involvement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the teachers.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228600" marR="131445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Each Department formulates its own action plan, course plan and also prepares teaching plan,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teaching methods and discuss them among its faculty members.In staff council meetings academic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calender’s implementation is discussed during the academic session. Each faculty prepares teaching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plan according to the topics to be taught during the session and submits teaching plan at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beginning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session the head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the institution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to be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duly checked.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228600" marR="132080" indent="60325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Apart from regular classes, tutorials or extra classes are taken for enhancing the knowledge of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students.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curriculum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delivery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effectively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done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through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lectures,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supplying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study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materials.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Sometimes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classes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also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taken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making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classes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lively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active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participation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quiz,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debate,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group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discussion,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paper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presentations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organized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Department.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228600" marR="132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Sessional tests are conducted in conformity with the academic calendar of the institution. Computer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training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 part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skill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development is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included as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 curriculum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 all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students.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228600" marR="131445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Each Department periodically reviews the syllabus and students progression through departmental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meetings.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further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progression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conducts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career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guidance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programme. Faculties encourage and equip the students to participate in various competitions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outside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campus. 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 special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choaching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classes are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taken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faculty everyday.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2498000"/>
            <a:ext cx="6687820" cy="7473950"/>
          </a:xfrm>
          <a:custGeom>
            <a:avLst/>
            <a:gdLst/>
            <a:ahLst/>
            <a:cxnLst/>
            <a:rect l="l" t="t" r="r" b="b"/>
            <a:pathLst>
              <a:path w="6687820" h="7473950">
                <a:moveTo>
                  <a:pt x="0" y="7473912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7473912"/>
                </a:lnTo>
              </a:path>
              <a:path w="6687820" h="7473950">
                <a:moveTo>
                  <a:pt x="0" y="7473912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7473912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720000"/>
          <a:ext cx="6693534" cy="1589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925"/>
                <a:gridCol w="133985"/>
                <a:gridCol w="3209924"/>
                <a:gridCol w="133984"/>
              </a:tblGrid>
              <a:tr h="635000">
                <a:tc gridSpan="4">
                  <a:txBody>
                    <a:bodyPr/>
                    <a:lstStyle/>
                    <a:p>
                      <a:pPr marL="6350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These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all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done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under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supervision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principal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under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direction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IQAC.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3244" y="2546285"/>
            <a:ext cx="6522720" cy="21164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1.1.2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adheres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calendar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including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conduct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CIE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The college adheres to the academic calendar for conduction of continuous internal evaluation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systems as per the guideline of Hemchand Yadav University Durg. Accordingly, the academic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calendar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includes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information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regarding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commencement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examination,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schedules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internal exams, etc. Students get prior information on practical examinations and viva-voce and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theory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examinations.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case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change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University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schedule,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some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changes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required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 made in the internal evaluation as well. These changes are communicated to the students well in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advance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time tables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 prepared 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implemented accordingly.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3244" y="5216105"/>
            <a:ext cx="6522720" cy="4589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As the College is a government affiliated institute, it has to adhere to the academic calendar of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Department of Higher Education/ University. It includes academic terms, examination schedules,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holidays,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co-curricular, extra-curricular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activities and other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special days.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The Annual Academic Calendar is prepared by the Office of the Commissioner, Directorate of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Higher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Education, Govt. of Chhattisgarh.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At the beginning of each academic year a staff-council meeting with the IQAC Chairperson and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departmental meetings are held to chalk out plans for all the activities. The annual plan is prepared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classes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assigned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accordingly.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every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session,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Principal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ensures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implementation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plans.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prepares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executes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calendar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containing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schedule 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continuous internal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evaluation (C.I.E.)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every year 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all classes.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Examination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committee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also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prepares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tentative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schedule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continuous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internal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evaluation(C.I.E.). The institution also prepares its own examination schedule in tune with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calendar of the affiliating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university.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The Principal of the college addresses the newly admitted students to make them aware of various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facilities, rules and regulations, and examination related activities. The principal of the college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regularly conducts meetings of various college committees to ensure the better functioning of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examination related activities.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It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mandatory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faculty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adhere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calendar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completion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activities.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Internal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Examination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Cell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which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displays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all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10644" y="720000"/>
          <a:ext cx="6693534" cy="2732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925"/>
                <a:gridCol w="133985"/>
                <a:gridCol w="3209924"/>
                <a:gridCol w="133984"/>
              </a:tblGrid>
              <a:tr h="1778000">
                <a:tc gridSpan="4">
                  <a:txBody>
                    <a:bodyPr/>
                    <a:lstStyle/>
                    <a:p>
                      <a:pPr algn="just" marL="6350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1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circulars</a:t>
                      </a:r>
                      <a:r>
                        <a:rPr dirty="0" sz="1200" spc="1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regarding</a:t>
                      </a:r>
                      <a:r>
                        <a:rPr dirty="0" sz="1200" spc="1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examinations</a:t>
                      </a:r>
                      <a:r>
                        <a:rPr dirty="0" sz="1200" spc="1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1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notice</a:t>
                      </a:r>
                      <a:r>
                        <a:rPr dirty="0" sz="1200" spc="1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boards</a:t>
                      </a:r>
                      <a:r>
                        <a:rPr dirty="0" sz="1200" spc="1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1200" spc="1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time</a:t>
                      </a:r>
                      <a:r>
                        <a:rPr dirty="0" sz="1200" spc="1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1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time.</a:t>
                      </a:r>
                      <a:r>
                        <a:rPr dirty="0" sz="1200" spc="1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This</a:t>
                      </a:r>
                      <a:r>
                        <a:rPr dirty="0" sz="1200" spc="1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examination</a:t>
                      </a:r>
                      <a:r>
                        <a:rPr dirty="0" sz="1200" spc="1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1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6350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accordance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directives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Higher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Education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Department.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We have quarterly and half yearly exams as internal exams. The time table is set by the Internal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Examination Cell and each paper is allotted three hour time. The papers are set and evaluated by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faculty. These marks are sent to the University online, and are added to the marks obtained by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 in University exams.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3639200"/>
          <a:ext cx="6693534" cy="3689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925"/>
                <a:gridCol w="133985"/>
                <a:gridCol w="3209924"/>
                <a:gridCol w="133984"/>
              </a:tblGrid>
              <a:tr h="2034819">
                <a:tc gridSpan="4">
                  <a:txBody>
                    <a:bodyPr/>
                    <a:lstStyle/>
                    <a:p>
                      <a:pPr lvl="2" marL="63500" marR="495300">
                        <a:lnSpc>
                          <a:spcPct val="104200"/>
                        </a:lnSpc>
                        <a:spcBef>
                          <a:spcPts val="420"/>
                        </a:spcBef>
                        <a:buAutoNum type="arabicPeriod" startAt="3"/>
                        <a:tabLst>
                          <a:tab pos="4064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Teachers of the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 participate in following activities related to curriculum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development</a:t>
                      </a:r>
                      <a:r>
                        <a:rPr dirty="0" sz="1200" spc="2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assessment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affiliating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University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and/are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represented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following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academic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bodies during the 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 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2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Times New Roman"/>
                        <a:buAutoNum type="arabicPeriod" startAt="3"/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Academic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council/BoS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Affiliating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university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Setting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question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papers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UG/PG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Design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Development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Curriculum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Add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on/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certificate/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Diploma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Courses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Assessment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/evaluation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process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affiliating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University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C.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above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Institutional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data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prescribed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format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98500">
                <a:tc gridSpan="2">
                  <a:txBody>
                    <a:bodyPr/>
                    <a:lstStyle/>
                    <a:p>
                      <a:pPr algn="just" marL="63500" marR="47879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Details of participation of teachers in various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bodies/activities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provided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response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metric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6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6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6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47345" y="7692186"/>
            <a:ext cx="185801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1.2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Academic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Flexibility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2444" y="7922831"/>
            <a:ext cx="6687820" cy="892175"/>
          </a:xfrm>
          <a:prstGeom prst="rect">
            <a:avLst/>
          </a:prstGeom>
          <a:ln w="3600">
            <a:solidFill>
              <a:srgbClr val="808080"/>
            </a:solidFill>
          </a:ln>
        </p:spPr>
        <p:txBody>
          <a:bodyPr wrap="square" lIns="0" tIns="53340" rIns="0" bIns="0" rtlCol="0" vert="horz">
            <a:spAutoFit/>
          </a:bodyPr>
          <a:lstStyle/>
          <a:p>
            <a:pPr marL="63500" marR="931544">
              <a:lnSpc>
                <a:spcPct val="104200"/>
              </a:lnSpc>
              <a:spcBef>
                <a:spcPts val="420"/>
              </a:spcBef>
            </a:pPr>
            <a:r>
              <a:rPr dirty="0" sz="1200" b="1">
                <a:latin typeface="Times New Roman"/>
                <a:cs typeface="Times New Roman"/>
              </a:rPr>
              <a:t>1.2.1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Percentage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Programmes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which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Choice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Based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Credit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System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(CBCS)/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elective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course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system has been implemented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60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2444" y="8814650"/>
            <a:ext cx="6687820" cy="701675"/>
          </a:xfrm>
          <a:prstGeom prst="rect">
            <a:avLst/>
          </a:prstGeom>
          <a:ln w="3600">
            <a:solidFill>
              <a:srgbClr val="808080"/>
            </a:solidFill>
          </a:ln>
        </p:spPr>
        <p:txBody>
          <a:bodyPr wrap="square" lIns="0" tIns="60960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480"/>
              </a:spcBef>
            </a:pPr>
            <a:r>
              <a:rPr dirty="0" sz="1200">
                <a:latin typeface="Times New Roman"/>
                <a:cs typeface="Times New Roman"/>
              </a:rPr>
              <a:t>1.2.1.1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Number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Programmes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which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CBCS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/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Elective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course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system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implemented.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Response: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9455288"/>
            <a:ext cx="6687820" cy="516890"/>
          </a:xfrm>
          <a:custGeom>
            <a:avLst/>
            <a:gdLst/>
            <a:ahLst/>
            <a:cxnLst/>
            <a:rect l="l" t="t" r="r" b="b"/>
            <a:pathLst>
              <a:path w="6687820" h="516890">
                <a:moveTo>
                  <a:pt x="0" y="516624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516624"/>
                </a:lnTo>
              </a:path>
              <a:path w="6687820" h="516890">
                <a:moveTo>
                  <a:pt x="0" y="516624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516624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718200"/>
          <a:ext cx="6693534" cy="1464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925"/>
                <a:gridCol w="133985"/>
                <a:gridCol w="3209924"/>
                <a:gridCol w="133984"/>
              </a:tblGrid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08000">
                <a:tc gridSpan="2">
                  <a:txBody>
                    <a:bodyPr/>
                    <a:lstStyle/>
                    <a:p>
                      <a:pPr marL="63500" marR="52578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Minutes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relevant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Academic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Council/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BOS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meetings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Institutional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data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prescribed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format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50344" y="3517839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10644" y="2369200"/>
          <a:ext cx="6693534" cy="2867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701319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1.2.2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Add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/Certificate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offered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526819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1.2.2.1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How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many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Add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/Certificate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200" spc="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offered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within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List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/Certificate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programs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50344" y="6952477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10644" y="5422839"/>
          <a:ext cx="6693534" cy="3438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891819">
                <a:tc gridSpan="2">
                  <a:txBody>
                    <a:bodyPr/>
                    <a:lstStyle/>
                    <a:p>
                      <a:pPr marL="63500" marR="27114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1.2.3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enrolled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Certificate/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Add-on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against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total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 students during 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 five 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17319">
                <a:tc gridSpan="2">
                  <a:txBody>
                    <a:bodyPr/>
                    <a:lstStyle/>
                    <a:p>
                      <a:pPr marL="63500" marR="37719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1.2.3.1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enrolled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subject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related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Certificate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Add-on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wise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 five 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21272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Details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enrolled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Subjects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related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certificate/Add-on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programs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6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6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6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347345" y="9148145"/>
            <a:ext cx="6337300" cy="75438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lvl="1" marL="279400" indent="-266700">
              <a:lnSpc>
                <a:spcPct val="100000"/>
              </a:lnSpc>
              <a:spcBef>
                <a:spcPts val="700"/>
              </a:spcBef>
              <a:buAutoNum type="arabicPeriod" startAt="3"/>
              <a:tabLst>
                <a:tab pos="279400" algn="l"/>
              </a:tabLst>
            </a:pPr>
            <a:r>
              <a:rPr dirty="0" sz="1400" b="1">
                <a:latin typeface="Times New Roman"/>
                <a:cs typeface="Times New Roman"/>
              </a:rPr>
              <a:t>Curriculum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Enrichment</a:t>
            </a:r>
            <a:endParaRPr sz="1400">
              <a:latin typeface="Times New Roman"/>
              <a:cs typeface="Times New Roman"/>
            </a:endParaRPr>
          </a:p>
          <a:p>
            <a:pPr lvl="2" marL="228600" marR="5080">
              <a:lnSpc>
                <a:spcPct val="104200"/>
              </a:lnSpc>
              <a:spcBef>
                <a:spcPts val="455"/>
              </a:spcBef>
              <a:buAutoNum type="arabicPeriod"/>
              <a:tabLst>
                <a:tab pos="571500" algn="l"/>
              </a:tabLst>
            </a:pP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integrates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crosscutting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issues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relevant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Professional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Ethics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,Gender,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Human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Values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,Environment and Sustainability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into the Curriculum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9549320"/>
            <a:ext cx="6687820" cy="422909"/>
          </a:xfrm>
          <a:custGeom>
            <a:avLst/>
            <a:gdLst/>
            <a:ahLst/>
            <a:cxnLst/>
            <a:rect l="l" t="t" r="r" b="b"/>
            <a:pathLst>
              <a:path w="6687820" h="422909">
                <a:moveTo>
                  <a:pt x="0" y="422593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422593"/>
                </a:lnTo>
              </a:path>
              <a:path w="6687820" h="422909">
                <a:moveTo>
                  <a:pt x="0" y="422593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422593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720000"/>
          <a:ext cx="6693534" cy="8641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711481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Our institution aims at integrating various issues viz environmental studies and consciousness,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gender issues, moral values and professional ethics, in its curriculum. This is incurred both by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curricular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 curricular modes.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Our curricular activities at UG level aim at teaching moral values and develop a positive approach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towards our cultural heritage among students. The topics prescribed in B.A.,B.Com.,B.Sc. Part one,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Hindi</a:t>
                      </a:r>
                      <a:r>
                        <a:rPr dirty="0" sz="12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Language</a:t>
                      </a:r>
                      <a:r>
                        <a:rPr dirty="0" sz="12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English</a:t>
                      </a:r>
                      <a:r>
                        <a:rPr dirty="0" sz="12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language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moral</a:t>
                      </a:r>
                      <a:r>
                        <a:rPr dirty="0" sz="12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values</a:t>
                      </a:r>
                      <a:r>
                        <a:rPr dirty="0" sz="12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(Foundation</a:t>
                      </a:r>
                      <a:r>
                        <a:rPr dirty="0" sz="12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Course)</a:t>
                      </a:r>
                      <a:r>
                        <a:rPr dirty="0" sz="12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accomplish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these</a:t>
                      </a:r>
                      <a:r>
                        <a:rPr dirty="0" sz="12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purposes.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Likewise,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consciousness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towards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environment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inculcated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among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students,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through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“Environmental</a:t>
                      </a:r>
                      <a:r>
                        <a:rPr dirty="0" sz="12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Studies”</a:t>
                      </a:r>
                      <a:r>
                        <a:rPr dirty="0" sz="12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prescribed</a:t>
                      </a:r>
                      <a:r>
                        <a:rPr dirty="0" sz="12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B.A..,B.Com.,</a:t>
                      </a:r>
                      <a:r>
                        <a:rPr dirty="0" sz="12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B.Sc.</a:t>
                      </a:r>
                      <a:r>
                        <a:rPr dirty="0" sz="12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Moreover</a:t>
                      </a:r>
                      <a:r>
                        <a:rPr dirty="0" sz="12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“Environmental</a:t>
                      </a:r>
                      <a:r>
                        <a:rPr dirty="0" sz="12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Studies”</a:t>
                      </a:r>
                      <a:r>
                        <a:rPr dirty="0" sz="12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important part of the syllabus in Botany, Zoology, Chemistry, Geography and in Economics. All the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 of first year are well familiarized with the need and importance of entrepreneurship.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Service as a value and sensitization to gender equity is intensively dealt with, under the community-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oriented subjects the field work and practical that is built into the subjects. Moreover, “Human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Rights' ' is taught as a paper in M.A. Political science. Professional ethics and values are covered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under the many topics in dfferemt subjects. Here is a brief detail of various programs arranged by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institute which contribute to sensitizing students to these cross cutting issues. The College has a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functional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Women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Empowerment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Cell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headed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senior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faculty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members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who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look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into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problems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girl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regarding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academics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personal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matters.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Internal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complaints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committee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has been established for counseling of students on received grievances. Girls who hesitate to share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their problems can post the letters into the grievance - letter box.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 enable the girl students to face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challenges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present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scenario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woman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experts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invited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 traini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girls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Environment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Sustainability: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concerned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ensure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environmental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sustainability.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Keeping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view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depleting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energy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sources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Pollution,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oranizes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tree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plantation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only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campus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but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also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adapted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village.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NSS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units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promotes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environmental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awareness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through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tree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plantation,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water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conservation;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blood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donation,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village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cleanliness,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plastic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free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campus.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proper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management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liquid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solid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waste.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two rain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water</a:t>
                      </a:r>
                      <a:r>
                        <a:rPr dirty="0" sz="1200" spc="2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harvesting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system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 maintain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2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underground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water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level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9380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Human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Values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Professional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Ethics:The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activities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NSS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inculcates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values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like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national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integrity,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patriotism, equality, peace brotherhood etc. College has an Anti Ragging cell to ensure a ragging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free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environment.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There is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ramp 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 tricycle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available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 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people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with disabilities.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algn="just" marL="63500" marR="33083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list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description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courses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which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address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Professional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Ethics,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Gender,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Human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Values, Environment and Sustainability into the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Curriculum.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3244" y="9597605"/>
            <a:ext cx="63195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1.3.2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Average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percentage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courses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that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include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experiential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learning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through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project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work/field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50344" y="1993838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720000"/>
          <a:ext cx="6693534" cy="438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637819">
                <a:tc gridSpan="2">
                  <a:txBody>
                    <a:bodyPr/>
                    <a:lstStyle/>
                    <a:p>
                      <a:pPr marL="6350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work/internship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1.84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17319">
                <a:tc gridSpan="2">
                  <a:txBody>
                    <a:bodyPr/>
                    <a:lstStyle/>
                    <a:p>
                      <a:pPr marL="63500" marR="95631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1.3.2.1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courses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include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experiential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through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project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work/field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work/internship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year-wise during 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 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Programme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Curriculum/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Syllabus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courses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63500" marR="6667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MoU's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relevant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organizations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these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courses,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if any Average percentage of courses that include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experiential learning through project work/field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work/internship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19939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Minutes of the Boards of Studies/ Academic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Council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meetings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approvals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these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courses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10644" y="5295839"/>
          <a:ext cx="6693534" cy="2740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891819">
                <a:tc gridSpan="2">
                  <a:txBody>
                    <a:bodyPr/>
                    <a:lstStyle/>
                    <a:p>
                      <a:pPr marL="63500" marR="23304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1.3.3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undertaking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project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work/field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work/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internships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(Data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latest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completed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academic year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83.77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01319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1.3.3.1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undertaking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project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work/field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work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internships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697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26733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List of programmes and number of students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undertaking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project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work/field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work/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/internships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6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6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6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347345" y="8399144"/>
            <a:ext cx="161099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1.4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Feedback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System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2444" y="8629788"/>
            <a:ext cx="6687820" cy="897255"/>
          </a:xfrm>
          <a:prstGeom prst="rect">
            <a:avLst/>
          </a:prstGeom>
          <a:ln w="3600">
            <a:solidFill>
              <a:srgbClr val="808080"/>
            </a:solidFill>
          </a:ln>
        </p:spPr>
        <p:txBody>
          <a:bodyPr wrap="square" lIns="0" tIns="48895" rIns="0" bIns="0" rtlCol="0" vert="horz">
            <a:spAutoFit/>
          </a:bodyPr>
          <a:lstStyle/>
          <a:p>
            <a:pPr marL="63500" marR="650240">
              <a:lnSpc>
                <a:spcPct val="106500"/>
              </a:lnSpc>
              <a:spcBef>
                <a:spcPts val="385"/>
              </a:spcBef>
            </a:pPr>
            <a:r>
              <a:rPr dirty="0" sz="1200" b="1">
                <a:latin typeface="Times New Roman"/>
                <a:cs typeface="Times New Roman"/>
              </a:rPr>
              <a:t>1.4.1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Institution</a:t>
            </a:r>
            <a:r>
              <a:rPr dirty="0" sz="1200" spc="-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obtains</a:t>
            </a:r>
            <a:r>
              <a:rPr dirty="0" sz="1200" spc="28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feedback</a:t>
            </a:r>
            <a:r>
              <a:rPr dirty="0" sz="1200" spc="-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on</a:t>
            </a:r>
            <a:r>
              <a:rPr dirty="0" sz="1200" spc="-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the</a:t>
            </a:r>
            <a:r>
              <a:rPr dirty="0" sz="1200" spc="-10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syllabus</a:t>
            </a:r>
            <a:r>
              <a:rPr dirty="0" sz="1200" spc="-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and</a:t>
            </a:r>
            <a:r>
              <a:rPr dirty="0" sz="1200" spc="-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its</a:t>
            </a:r>
            <a:r>
              <a:rPr dirty="0" sz="1200" spc="-10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transaction</a:t>
            </a:r>
            <a:r>
              <a:rPr dirty="0" sz="1200" spc="-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at</a:t>
            </a:r>
            <a:r>
              <a:rPr dirty="0" sz="1200" spc="-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the</a:t>
            </a:r>
            <a:r>
              <a:rPr dirty="0" sz="1200" spc="-10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institution</a:t>
            </a:r>
            <a:r>
              <a:rPr dirty="0" sz="1200" spc="-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from</a:t>
            </a:r>
            <a:r>
              <a:rPr dirty="0" sz="1200" spc="-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the </a:t>
            </a:r>
            <a:r>
              <a:rPr dirty="0" sz="1200" spc="-290" b="1" i="1">
                <a:latin typeface="Times New Roman"/>
                <a:cs typeface="Times New Roman"/>
              </a:rPr>
              <a:t> </a:t>
            </a:r>
            <a:r>
              <a:rPr dirty="0" baseline="2314" sz="1800" b="1" i="1">
                <a:latin typeface="Times New Roman"/>
                <a:cs typeface="Times New Roman"/>
              </a:rPr>
              <a:t>following</a:t>
            </a:r>
            <a:r>
              <a:rPr dirty="0" baseline="2314" sz="1800" spc="442" b="1" i="1">
                <a:latin typeface="Times New Roman"/>
                <a:cs typeface="Times New Roman"/>
              </a:rPr>
              <a:t> </a:t>
            </a:r>
            <a:r>
              <a:rPr dirty="0" baseline="2314" sz="1800" b="1" i="1">
                <a:latin typeface="Times New Roman"/>
                <a:cs typeface="Times New Roman"/>
              </a:rPr>
              <a:t>stakeholders</a:t>
            </a:r>
            <a:r>
              <a:rPr dirty="0" baseline="2314" sz="1800" spc="-7" b="1" i="1">
                <a:latin typeface="Times New Roman"/>
                <a:cs typeface="Times New Roman"/>
              </a:rPr>
              <a:t> </a:t>
            </a:r>
            <a:r>
              <a:rPr dirty="0" baseline="2314" sz="1800" b="1" i="1">
                <a:latin typeface="Times New Roman"/>
                <a:cs typeface="Times New Roman"/>
              </a:rPr>
              <a:t>1) Students</a:t>
            </a:r>
            <a:r>
              <a:rPr dirty="0" baseline="2314" sz="1800" spc="434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2)Teachers</a:t>
            </a:r>
            <a:r>
              <a:rPr dirty="0" sz="1200" spc="29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3)Employers</a:t>
            </a:r>
            <a:r>
              <a:rPr dirty="0" sz="1200" spc="29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4)Alumni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C.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Any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above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10644" y="1543700"/>
          <a:ext cx="6693534" cy="2483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925"/>
                <a:gridCol w="133985"/>
                <a:gridCol w="3209924"/>
                <a:gridCol w="133984"/>
              </a:tblGrid>
              <a:tr h="1844319">
                <a:tc gridSpan="4">
                  <a:txBody>
                    <a:bodyPr/>
                    <a:lstStyle/>
                    <a:p>
                      <a:pPr lvl="2" marL="406400" indent="-342900">
                        <a:lnSpc>
                          <a:spcPct val="100000"/>
                        </a:lnSpc>
                        <a:spcBef>
                          <a:spcPts val="480"/>
                        </a:spcBef>
                        <a:buAutoNum type="arabicPeriod" startAt="2"/>
                        <a:tabLst>
                          <a:tab pos="4064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Feedback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process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classified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follows: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Options: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2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Times New Roman"/>
                        <a:buAutoNum type="arabicPeriod" startAt="2"/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Feedback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collected,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analysed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action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taken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feedback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available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website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Feedback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collected,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analysed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been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taken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Feedback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collected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analysed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Feedback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collected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58800" indent="-1657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588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Feedback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collected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C.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Feedback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collected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analysed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URL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feedback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report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718200"/>
          <a:ext cx="6693534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925"/>
                <a:gridCol w="133985"/>
                <a:gridCol w="3209924"/>
                <a:gridCol w="133984"/>
              </a:tblGrid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URL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stakeholder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feedback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report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7345" y="704785"/>
            <a:ext cx="6793230" cy="32537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Vision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The institution is situated in the tribal area of the district and it has a clear understanding of the role as an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institution of higher education. The govt. is paying attention to women empowerment. So we too are quite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aware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girls’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higher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education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went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our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nearby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higher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secondary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schools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inspire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higher </a:t>
            </a:r>
            <a:r>
              <a:rPr dirty="0" sz="1200" spc="-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education. Consequently at present we have over 70% girl students enrolled. They can play vital role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shaping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 society and the country.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Mission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We aim at excellence while working to our full potentiality within the constraints infrastructure and resources.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Our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mission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remain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institution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which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does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its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level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best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train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our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make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 </a:t>
            </a:r>
            <a:r>
              <a:rPr dirty="0" sz="1200" spc="-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able to avail of the job opportunities in the present competitive scenario. Keeping it in mind the institution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started a special coaching class for the students. We also work, through our various academic - cultural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activities, for the all around development of our students. In short, the mission of our college is to make it an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institution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 higher education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 excellence which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 known for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its disciplined.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7345" y="5466447"/>
            <a:ext cx="6793865" cy="43878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b="1">
                <a:latin typeface="Times New Roman"/>
                <a:cs typeface="Times New Roman"/>
              </a:rPr>
              <a:t>1.2</a:t>
            </a:r>
            <a:r>
              <a:rPr dirty="0" sz="1600" spc="-20" b="1">
                <a:latin typeface="Times New Roman"/>
                <a:cs typeface="Times New Roman"/>
              </a:rPr>
              <a:t> </a:t>
            </a:r>
            <a:r>
              <a:rPr dirty="0" sz="1600" b="1">
                <a:latin typeface="Times New Roman"/>
                <a:cs typeface="Times New Roman"/>
              </a:rPr>
              <a:t>Strength,</a:t>
            </a:r>
            <a:r>
              <a:rPr dirty="0" sz="1600" spc="-15" b="1">
                <a:latin typeface="Times New Roman"/>
                <a:cs typeface="Times New Roman"/>
              </a:rPr>
              <a:t> </a:t>
            </a:r>
            <a:r>
              <a:rPr dirty="0" sz="1600" b="1">
                <a:latin typeface="Times New Roman"/>
                <a:cs typeface="Times New Roman"/>
              </a:rPr>
              <a:t>Weakness,</a:t>
            </a:r>
            <a:r>
              <a:rPr dirty="0" sz="1600" spc="-15" b="1">
                <a:latin typeface="Times New Roman"/>
                <a:cs typeface="Times New Roman"/>
              </a:rPr>
              <a:t> </a:t>
            </a:r>
            <a:r>
              <a:rPr dirty="0" sz="1600" b="1">
                <a:latin typeface="Times New Roman"/>
                <a:cs typeface="Times New Roman"/>
              </a:rPr>
              <a:t>Opportunity</a:t>
            </a:r>
            <a:r>
              <a:rPr dirty="0" sz="1600" spc="-15" b="1">
                <a:latin typeface="Times New Roman"/>
                <a:cs typeface="Times New Roman"/>
              </a:rPr>
              <a:t> </a:t>
            </a:r>
            <a:r>
              <a:rPr dirty="0" sz="1600" b="1">
                <a:latin typeface="Times New Roman"/>
                <a:cs typeface="Times New Roman"/>
              </a:rPr>
              <a:t>and</a:t>
            </a:r>
            <a:r>
              <a:rPr dirty="0" sz="1600" spc="-15" b="1">
                <a:latin typeface="Times New Roman"/>
                <a:cs typeface="Times New Roman"/>
              </a:rPr>
              <a:t> </a:t>
            </a:r>
            <a:r>
              <a:rPr dirty="0" sz="1600" b="1">
                <a:latin typeface="Times New Roman"/>
                <a:cs typeface="Times New Roman"/>
              </a:rPr>
              <a:t>Challenges(SWOC)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dirty="0" sz="1200" b="1">
                <a:latin typeface="Times New Roman"/>
                <a:cs typeface="Times New Roman"/>
              </a:rPr>
              <a:t>Institutional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Strength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selection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faculty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done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Chhattisgarh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State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Public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Service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Commission.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  <a:buAutoNum type="arabicPeriod"/>
              <a:tabLst>
                <a:tab pos="410209" algn="l"/>
                <a:tab pos="410845" algn="l"/>
              </a:tabLst>
            </a:pPr>
            <a:r>
              <a:rPr dirty="0" sz="1200" b="1">
                <a:latin typeface="Times New Roman"/>
                <a:cs typeface="Times New Roman"/>
              </a:rPr>
              <a:t>Teachers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deputed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Orientation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Refresher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courses,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Seminars,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Workshops,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Conferences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short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term courses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 updated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changing trends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 education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related areas.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buAutoNum type="arabicPeriod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Students’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feedback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considered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quality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improvement.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Periodically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internal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evaluations(unit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test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terminal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exam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modal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test).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buAutoNum type="arabicPeriod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Focus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learning-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centered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education,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participatory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interactive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learning.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Transparent</a:t>
            </a:r>
            <a:r>
              <a:rPr dirty="0" sz="1200" spc="2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admission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process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strictly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follow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guidelines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higher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education.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  <a:spcBef>
                <a:spcPts val="5"/>
              </a:spcBef>
              <a:buAutoNum type="arabicPeriod"/>
              <a:tabLst>
                <a:tab pos="477520" algn="l"/>
                <a:tab pos="478155" algn="l"/>
              </a:tabLst>
            </a:pPr>
            <a:r>
              <a:rPr dirty="0" sz="1200" b="1">
                <a:latin typeface="Times New Roman"/>
                <a:cs typeface="Times New Roman"/>
              </a:rPr>
              <a:t>Library</a:t>
            </a:r>
            <a:r>
              <a:rPr dirty="0" sz="1200" spc="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good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collection</a:t>
            </a:r>
            <a:r>
              <a:rPr dirty="0" sz="1200" spc="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books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having</a:t>
            </a:r>
            <a:r>
              <a:rPr dirty="0" sz="1200" spc="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two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CCTV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cameras.</a:t>
            </a:r>
            <a:r>
              <a:rPr dirty="0" sz="1200" spc="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Verandah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being</a:t>
            </a:r>
            <a:r>
              <a:rPr dirty="0" sz="1200" spc="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used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reading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room with two CCTV camera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 it too.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buAutoNum type="arabicPeriod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Two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water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harvesting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systems.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94335" indent="-38227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94335" algn="l"/>
                <a:tab pos="394970" algn="l"/>
              </a:tabLst>
            </a:pPr>
            <a:r>
              <a:rPr dirty="0" sz="1200" b="1">
                <a:latin typeface="Times New Roman"/>
                <a:cs typeface="Times New Roman"/>
              </a:rPr>
              <a:t>An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IQAC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quality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enhancement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encouraging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participate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7345" y="703947"/>
            <a:ext cx="6865620" cy="673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52284" algn="l"/>
              </a:tabLst>
            </a:pP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Criterion</a:t>
            </a:r>
            <a:r>
              <a:rPr dirty="0" u="sng" sz="1600" spc="-2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-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Teaching-learning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and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Evaluation	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95"/>
              </a:spcBef>
            </a:pPr>
            <a:r>
              <a:rPr dirty="0" sz="1400" b="1">
                <a:latin typeface="Times New Roman"/>
                <a:cs typeface="Times New Roman"/>
              </a:rPr>
              <a:t>2.1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Student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Enrollment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and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Profile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50344" y="2515472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872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585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50344" y="4042291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1210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845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785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10644" y="1366833"/>
          <a:ext cx="6693534" cy="4711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701319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2.1.1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Enrolment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(Average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67.59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526819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2.1.1.1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2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admitted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year-wise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526819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2.1.1.2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sanctioned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seats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wise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Institutional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data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prescribed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format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50344" y="7791611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408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386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443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10644" y="6264791"/>
          <a:ext cx="6693534" cy="3435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891819">
                <a:tc gridSpan="2">
                  <a:txBody>
                    <a:bodyPr/>
                    <a:lstStyle/>
                    <a:p>
                      <a:pPr marL="63500" marR="22479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2.1.2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seats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filled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against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reserved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categories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(SC,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OBC,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Divyangjan,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etc.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applicable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reservation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policy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exclusive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supernumerary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seats)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61.13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14500">
                <a:tc gridSpan="2">
                  <a:txBody>
                    <a:bodyPr/>
                    <a:lstStyle/>
                    <a:p>
                      <a:pPr marL="63500" marR="39941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2.1.2.1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actual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admitted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reserved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categories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year-wise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five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39497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seats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filled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against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seats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reserved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1125511"/>
            <a:ext cx="6687820" cy="8846820"/>
          </a:xfrm>
          <a:custGeom>
            <a:avLst/>
            <a:gdLst/>
            <a:ahLst/>
            <a:cxnLst/>
            <a:rect l="l" t="t" r="r" b="b"/>
            <a:pathLst>
              <a:path w="6687820" h="8846820">
                <a:moveTo>
                  <a:pt x="0" y="8846402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8846402"/>
                </a:lnTo>
              </a:path>
              <a:path w="6687820" h="8846820">
                <a:moveTo>
                  <a:pt x="0" y="8846402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8846402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47345" y="818367"/>
            <a:ext cx="6738620" cy="513905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lvl="1" marL="279400" indent="-266700">
              <a:lnSpc>
                <a:spcPct val="100000"/>
              </a:lnSpc>
              <a:spcBef>
                <a:spcPts val="700"/>
              </a:spcBef>
              <a:buAutoNum type="arabicPeriod" startAt="2"/>
              <a:tabLst>
                <a:tab pos="279400" algn="l"/>
              </a:tabLst>
            </a:pPr>
            <a:r>
              <a:rPr dirty="0" sz="1400" b="1">
                <a:latin typeface="Times New Roman"/>
                <a:cs typeface="Times New Roman"/>
              </a:rPr>
              <a:t>Catering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to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Student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Diversity</a:t>
            </a:r>
            <a:endParaRPr sz="1400">
              <a:latin typeface="Times New Roman"/>
              <a:cs typeface="Times New Roman"/>
            </a:endParaRPr>
          </a:p>
          <a:p>
            <a:pPr lvl="2" marL="228600" marR="1518920">
              <a:lnSpc>
                <a:spcPct val="104200"/>
              </a:lnSpc>
              <a:spcBef>
                <a:spcPts val="455"/>
              </a:spcBef>
              <a:buAutoNum type="arabicPeriod"/>
              <a:tabLst>
                <a:tab pos="571500" algn="l"/>
              </a:tabLst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assesses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learning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levels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organises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special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Programmes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 advanced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learners 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slow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learners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2286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2286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Most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admitted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from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vernacular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medium,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they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initially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hesitate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 open up and interact with the teachers. As the classes start, the department takes every initiative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identify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slow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learners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detected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teachers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during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lectures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classroom. Students are also identified as slow learners and advanced learners based on their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performance in their class. As it is observed that slow learners often fail to understand the class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lecture they are asked to prepare their lesson and show it to their teacher and the teacher then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makes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necessary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corrections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inspires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such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slow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learners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work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hard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improve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quality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education.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2286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Extra classes are arranged as per time table for slow learners. They are taught during extra hours,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 doubts are cleared.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228600" marR="5080" indent="445134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Slow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learners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also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groomed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regularly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class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hours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asking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them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questions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topic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which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been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discussed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class.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way,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slow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learners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guided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improve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performance for the university examination. Further, faculty members revise the critical topics as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student’s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requisitions,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provide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additional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learning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material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such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textbooks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solved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question papers. The students are also guided for answering the questions to the point for scoring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good marks in the sessional examination and in the University examination. Extra classes, revision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classes are arranged for completing the syllabus and for clarifying the doubts of the students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regarding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various topics as per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 syllabus.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3244" y="6510616"/>
            <a:ext cx="6522720" cy="3446779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The advanced learners are given assignments and encouraged to take part in active items like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debate, quiz, essay writing, and presenting a paper in the seminars. They are encouraged to acquire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new and advanced information through the internet to bring out their full potential. Their creative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abilities are expected through their writing articles for college magazine “Manjhi” and in various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programmes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conducted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  the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department.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  friendly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environment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  created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improve  the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communication skills of advanced learners. Sometimes the advanced learners are encouraged to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become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proctors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help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weak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learn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understand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certain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topics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easily.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advanced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learners are also motivated for higher goals and are encouraged to appear for various competitive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examinations. The advanced learners as well as slow learners are encouraged to take part in group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discussions on a particular topic assigned to them so that they are able to shed off their inhibitions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participate in it enthusiastically. Besides lecture classes, ICT enabled classes are taken to make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difficult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topics more understandable to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students.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Both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advanced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learners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well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slow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learners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encouraged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do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well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final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examination. To motivate them every year during the Freshers’ Welcome the students of each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department are awarded prizes who have stood first in the University examination. Thus the college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takes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every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initiative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enhance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quality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support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them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quest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knowledge.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8687650"/>
            <a:ext cx="6687820" cy="1284605"/>
          </a:xfrm>
          <a:custGeom>
            <a:avLst/>
            <a:gdLst/>
            <a:ahLst/>
            <a:cxnLst/>
            <a:rect l="l" t="t" r="r" b="b"/>
            <a:pathLst>
              <a:path w="6687820" h="1284604">
                <a:moveTo>
                  <a:pt x="0" y="1284262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1284262"/>
                </a:lnTo>
              </a:path>
              <a:path w="6687820" h="1284604">
                <a:moveTo>
                  <a:pt x="0" y="1284262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1284262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1797700"/>
          <a:ext cx="6693534" cy="1340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701319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2.2.2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Student-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Full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time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ratio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(Data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latest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completed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academic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48.94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10644" y="720000"/>
          <a:ext cx="6693534" cy="890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2540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347345" y="3501186"/>
            <a:ext cx="241617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2.3</a:t>
            </a:r>
            <a:r>
              <a:rPr dirty="0" sz="1400" spc="-3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Teaching-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Learning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Process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10644" y="3730030"/>
          <a:ext cx="6693534" cy="4769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4130319">
                <a:tc gridSpan="2">
                  <a:txBody>
                    <a:bodyPr/>
                    <a:lstStyle/>
                    <a:p>
                      <a:pPr marL="63500" marR="39751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2.3.1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centric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methods,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such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experiential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learning,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participative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problem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solving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methodologies are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used for enhancing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learning experiences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All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professors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do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student-centred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teaching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their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respective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subjects,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apart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giving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lectures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 the traditional method, in the experimental subjects, the professors take the help of charts,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diagrams</a:t>
                      </a:r>
                      <a:r>
                        <a:rPr dirty="0" sz="1200" spc="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2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tools.</a:t>
                      </a:r>
                      <a:r>
                        <a:rPr dirty="0" sz="1200" spc="2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Teaching</a:t>
                      </a:r>
                      <a:r>
                        <a:rPr dirty="0" sz="1200" spc="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work</a:t>
                      </a:r>
                      <a:r>
                        <a:rPr dirty="0" sz="1200" spc="2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done</a:t>
                      </a:r>
                      <a:r>
                        <a:rPr dirty="0" sz="1200" spc="2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among</a:t>
                      </a:r>
                      <a:r>
                        <a:rPr dirty="0" sz="1200" spc="2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2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through</a:t>
                      </a:r>
                      <a:r>
                        <a:rPr dirty="0" sz="1200" spc="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seminar</a:t>
                      </a:r>
                      <a:r>
                        <a:rPr dirty="0" sz="1200" spc="2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2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group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discussion method.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Geography department gives information to its students about the causes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 prevention of natural disasters.</a:t>
                      </a:r>
                      <a:r>
                        <a:rPr dirty="0" sz="1200" spc="3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Local problems like excessive rain and drought are explained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 example.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Information is given regarding social problems.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 discipline and problem solving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among the students, a teacher-guardian is made for each class.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Due to high teacher-student ratio, it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possible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take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care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each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individually,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this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particular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situation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they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are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counseled and their problems are dealt with separately.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 the Corona global pandemic, the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problems of the students are solved by creating a WhatsApp group.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result is that slow learners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 advanced learners are identified.</a:t>
                      </a:r>
                      <a:r>
                        <a:rPr dirty="0" sz="1200" spc="3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 class is given in the time table for slow learners.</a:t>
                      </a:r>
                      <a:r>
                        <a:rPr dirty="0" sz="1200" spc="3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 for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advanced learner students, information is given in relation to the general knowledge of the new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book and the competitive examination.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 this way, there is a cordial relationship between the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 the teacher.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563244" y="8735935"/>
            <a:ext cx="6522720" cy="1163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2.3.2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Teachers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use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ICT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enabled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tools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effective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teaching-learning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process.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 indent="36322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ICT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Information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Technology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used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teachers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make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work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effective.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Seminar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hall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class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room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PGDCA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equipped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ITC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facilities.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planning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10644" y="720000"/>
          <a:ext cx="6693534" cy="74339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925"/>
                <a:gridCol w="133985"/>
                <a:gridCol w="3209924"/>
                <a:gridCol w="133984"/>
              </a:tblGrid>
              <a:tr h="6415529">
                <a:tc gridSpan="4">
                  <a:txBody>
                    <a:bodyPr/>
                    <a:lstStyle/>
                    <a:p>
                      <a:pPr algn="just" marL="6350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all</a:t>
                      </a:r>
                      <a:r>
                        <a:rPr dirty="0" sz="1200" spc="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PG</a:t>
                      </a:r>
                      <a:r>
                        <a:rPr dirty="0" sz="1200" spc="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dirty="0" sz="1200" spc="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rooms</a:t>
                      </a:r>
                      <a:r>
                        <a:rPr dirty="0" sz="1200" spc="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dirty="0" sz="1200" spc="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equipped</a:t>
                      </a:r>
                      <a:r>
                        <a:rPr dirty="0" sz="1200" spc="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ICT</a:t>
                      </a:r>
                      <a:r>
                        <a:rPr dirty="0" sz="1200" spc="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facilities.</a:t>
                      </a:r>
                      <a:r>
                        <a:rPr dirty="0" sz="1200" spc="3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facility</a:t>
                      </a:r>
                      <a:r>
                        <a:rPr dirty="0" sz="1200" spc="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ICT</a:t>
                      </a:r>
                      <a:r>
                        <a:rPr dirty="0" sz="1200" spc="3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will</a:t>
                      </a:r>
                      <a:r>
                        <a:rPr dirty="0" sz="1200" spc="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dirty="0" sz="1200" spc="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available</a:t>
                      </a:r>
                      <a:r>
                        <a:rPr dirty="0" sz="1200" spc="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all the teachers very soon.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All teachers have learned to use ICT during the COVID-19 global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pandemic.</a:t>
                      </a:r>
                      <a:r>
                        <a:rPr dirty="0" sz="1200" spc="2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Online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classes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taken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through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apps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like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google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meet,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webex,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zoom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etc.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professors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 the practical subject complete the practical work through maps and diagrams. Through Whats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App group, students and teachers discuss the particular topic with one other.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 this, a separate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WhatsApp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group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been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created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each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which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all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are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connected.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Students, anytime, can raise their problem with the concerned subject teacher through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WhatsApp group, the subject teacher solves the problem within one to two days. Even through this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whatsapp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group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all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teachers try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solve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raised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problems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students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satisfy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them.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98500">
                <a:tc>
                  <a:txBody>
                    <a:bodyPr/>
                    <a:lstStyle/>
                    <a:p>
                      <a:pPr algn="just" marL="63500" marR="41275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Provide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webpage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describing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ICT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enabled tools for effective teaching-learning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process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12444" y="8342029"/>
            <a:ext cx="6687820" cy="892175"/>
          </a:xfrm>
          <a:prstGeom prst="rect">
            <a:avLst/>
          </a:prstGeom>
          <a:ln w="3600">
            <a:solidFill>
              <a:srgbClr val="808080"/>
            </a:solidFill>
          </a:ln>
        </p:spPr>
        <p:txBody>
          <a:bodyPr wrap="square" lIns="0" tIns="53340" rIns="0" bIns="0" rtlCol="0" vert="horz">
            <a:spAutoFit/>
          </a:bodyPr>
          <a:lstStyle/>
          <a:p>
            <a:pPr marL="63500" marR="72390">
              <a:lnSpc>
                <a:spcPct val="104200"/>
              </a:lnSpc>
              <a:spcBef>
                <a:spcPts val="420"/>
              </a:spcBef>
            </a:pPr>
            <a:r>
              <a:rPr dirty="0" sz="1200" b="1">
                <a:latin typeface="Times New Roman"/>
                <a:cs typeface="Times New Roman"/>
              </a:rPr>
              <a:t>2.3.3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Ratio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mentor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other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related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issues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(Data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latest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completed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 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46.22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2444" y="9233848"/>
            <a:ext cx="6687820" cy="698500"/>
          </a:xfrm>
          <a:prstGeom prst="rect">
            <a:avLst/>
          </a:prstGeom>
          <a:ln w="3600">
            <a:solidFill>
              <a:srgbClr val="808080"/>
            </a:solidFill>
          </a:ln>
        </p:spPr>
        <p:txBody>
          <a:bodyPr wrap="square" lIns="0" tIns="57785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455"/>
              </a:spcBef>
            </a:pPr>
            <a:r>
              <a:rPr dirty="0" sz="1200">
                <a:latin typeface="Times New Roman"/>
                <a:cs typeface="Times New Roman"/>
              </a:rPr>
              <a:t>2.3.3.1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mentors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Response: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18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9644036"/>
            <a:ext cx="6687820" cy="328295"/>
          </a:xfrm>
          <a:custGeom>
            <a:avLst/>
            <a:gdLst/>
            <a:ahLst/>
            <a:cxnLst/>
            <a:rect l="l" t="t" r="r" b="b"/>
            <a:pathLst>
              <a:path w="6687820" h="328295">
                <a:moveTo>
                  <a:pt x="0" y="327876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327876"/>
                </a:lnTo>
              </a:path>
              <a:path w="6687820" h="328295">
                <a:moveTo>
                  <a:pt x="0" y="327876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327876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718200"/>
          <a:ext cx="6693534" cy="1464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16573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year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wise,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enrolled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full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time teachers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on roll.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mentor/mentee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ratio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Circulars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pertaining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assigning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mentors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mentees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47345" y="2545866"/>
            <a:ext cx="242062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2.4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Teacher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Profile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and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Quality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10644" y="2774711"/>
          <a:ext cx="6693534" cy="2356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701319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2.4.1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full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time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against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sanctioned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posts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98.89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26352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Year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wise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full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time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teachers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sanctioned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posts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5years(Data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Template)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32258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List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faculty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members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authenticated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Head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 HEI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6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6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6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7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7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7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50344" y="6848236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10644" y="5317530"/>
          <a:ext cx="6693534" cy="4138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891819">
                <a:tc gridSpan="2">
                  <a:txBody>
                    <a:bodyPr/>
                    <a:lstStyle/>
                    <a:p>
                      <a:pPr marL="63500" marR="27114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2.4.2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full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time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Ph.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D.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D.M.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M.Ch.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D.N.B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Superspeciality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D.Sc.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/ D.Litt.</a:t>
                      </a:r>
                      <a:r>
                        <a:rPr dirty="0" sz="1200" spc="2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 years</a:t>
                      </a:r>
                      <a:r>
                        <a:rPr dirty="0" sz="1200" spc="2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(consider only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highest degree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 count)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13.58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18386">
                <a:tc gridSpan="2">
                  <a:txBody>
                    <a:bodyPr/>
                    <a:lstStyle/>
                    <a:p>
                      <a:pPr marL="63500" marR="516255">
                        <a:lnSpc>
                          <a:spcPct val="104800"/>
                        </a:lnSpc>
                        <a:spcBef>
                          <a:spcPts val="409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2.4.2.1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full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time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i="1">
                          <a:latin typeface="Times New Roman"/>
                          <a:cs typeface="Times New Roman"/>
                        </a:rPr>
                        <a:t>Ph.</a:t>
                      </a:r>
                      <a:r>
                        <a:rPr dirty="0" sz="1200" spc="-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i="1">
                          <a:latin typeface="Times New Roman"/>
                          <a:cs typeface="Times New Roman"/>
                        </a:rPr>
                        <a:t>D.</a:t>
                      </a:r>
                      <a:r>
                        <a:rPr dirty="0" sz="1200" spc="-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i="1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200" spc="-1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i="1">
                          <a:latin typeface="Times New Roman"/>
                          <a:cs typeface="Times New Roman"/>
                        </a:rPr>
                        <a:t>D.M.</a:t>
                      </a:r>
                      <a:r>
                        <a:rPr dirty="0" sz="1200" spc="-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i="1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200" spc="-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i="1">
                          <a:latin typeface="Times New Roman"/>
                          <a:cs typeface="Times New Roman"/>
                        </a:rPr>
                        <a:t>M.Ch.</a:t>
                      </a:r>
                      <a:r>
                        <a:rPr dirty="0" sz="1200" spc="-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i="1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200" spc="-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i="1">
                          <a:latin typeface="Times New Roman"/>
                          <a:cs typeface="Times New Roman"/>
                        </a:rPr>
                        <a:t>D.N.B</a:t>
                      </a:r>
                      <a:r>
                        <a:rPr dirty="0" sz="1200" spc="-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i="1">
                          <a:latin typeface="Times New Roman"/>
                          <a:cs typeface="Times New Roman"/>
                        </a:rPr>
                        <a:t>Superspeciality</a:t>
                      </a:r>
                      <a:r>
                        <a:rPr dirty="0" sz="1200" spc="-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i="1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200" spc="-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i="1">
                          <a:latin typeface="Times New Roman"/>
                          <a:cs typeface="Times New Roman"/>
                        </a:rPr>
                        <a:t>D.Sc.</a:t>
                      </a:r>
                      <a:r>
                        <a:rPr dirty="0" sz="1200" spc="-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i="1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dirty="0" sz="1200" spc="-29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i="1">
                          <a:latin typeface="Times New Roman"/>
                          <a:cs typeface="Times New Roman"/>
                        </a:rPr>
                        <a:t>D.Litt.</a:t>
                      </a:r>
                      <a:r>
                        <a:rPr dirty="0" sz="1200" spc="29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 wise 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last five 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2069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List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full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time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teachers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Ph.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D.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/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53670">
                        <a:lnSpc>
                          <a:spcPct val="1042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D.M. / M.Ch. / D.N.B Superspeciality / D.Sc. /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D.Litt.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full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time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teachers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years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(Data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Template)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8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8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8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9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9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9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563244" y="9692321"/>
            <a:ext cx="6302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2.4.3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Average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experience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full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time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teachers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same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(Data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latest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3480649"/>
            <a:ext cx="6687820" cy="6491605"/>
          </a:xfrm>
          <a:custGeom>
            <a:avLst/>
            <a:gdLst/>
            <a:ahLst/>
            <a:cxnLst/>
            <a:rect l="l" t="t" r="r" b="b"/>
            <a:pathLst>
              <a:path w="6687820" h="6491605">
                <a:moveTo>
                  <a:pt x="0" y="6491263"/>
                </a:moveTo>
                <a:lnTo>
                  <a:pt x="0" y="4320819"/>
                </a:lnTo>
                <a:lnTo>
                  <a:pt x="6687515" y="4320819"/>
                </a:lnTo>
                <a:lnTo>
                  <a:pt x="6687515" y="6491263"/>
                </a:lnTo>
              </a:path>
              <a:path w="6687820" h="6491605">
                <a:moveTo>
                  <a:pt x="0" y="6491263"/>
                </a:moveTo>
                <a:lnTo>
                  <a:pt x="0" y="4320819"/>
                </a:lnTo>
                <a:lnTo>
                  <a:pt x="6687515" y="4320819"/>
                </a:lnTo>
                <a:lnTo>
                  <a:pt x="6687515" y="6491263"/>
                </a:lnTo>
              </a:path>
              <a:path w="6687820" h="6491605">
                <a:moveTo>
                  <a:pt x="0" y="0"/>
                </a:moveTo>
                <a:lnTo>
                  <a:pt x="6687515" y="0"/>
                </a:lnTo>
                <a:lnTo>
                  <a:pt x="6687515" y="4320819"/>
                </a:lnTo>
                <a:lnTo>
                  <a:pt x="0" y="4320819"/>
                </a:lnTo>
                <a:lnTo>
                  <a:pt x="0" y="0"/>
                </a:lnTo>
                <a:close/>
              </a:path>
              <a:path w="6687820" h="6491605">
                <a:moveTo>
                  <a:pt x="0" y="0"/>
                </a:moveTo>
                <a:lnTo>
                  <a:pt x="6687515" y="0"/>
                </a:lnTo>
                <a:lnTo>
                  <a:pt x="6687515" y="4320819"/>
                </a:lnTo>
                <a:lnTo>
                  <a:pt x="0" y="4320819"/>
                </a:lnTo>
                <a:lnTo>
                  <a:pt x="0" y="0"/>
                </a:lnTo>
                <a:close/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720000"/>
          <a:ext cx="6693534" cy="21666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637819">
                <a:tc gridSpan="2">
                  <a:txBody>
                    <a:bodyPr/>
                    <a:lstStyle/>
                    <a:p>
                      <a:pPr marL="6350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completed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academic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2.76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01319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2.4.3.1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Total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experience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full-time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19113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List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Teachers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including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their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PAN,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designation,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dept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experience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details(Data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Template)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47345" y="3173506"/>
            <a:ext cx="6738620" cy="4186554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lvl="1" marL="279400" indent="-266700">
              <a:lnSpc>
                <a:spcPct val="100000"/>
              </a:lnSpc>
              <a:spcBef>
                <a:spcPts val="700"/>
              </a:spcBef>
              <a:buAutoNum type="arabicPeriod" startAt="5"/>
              <a:tabLst>
                <a:tab pos="279400" algn="l"/>
              </a:tabLst>
            </a:pPr>
            <a:r>
              <a:rPr dirty="0" sz="1400" b="1">
                <a:latin typeface="Times New Roman"/>
                <a:cs typeface="Times New Roman"/>
              </a:rPr>
              <a:t>Evaluation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Process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and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Reforms</a:t>
            </a:r>
            <a:endParaRPr sz="1400">
              <a:latin typeface="Times New Roman"/>
              <a:cs typeface="Times New Roman"/>
            </a:endParaRPr>
          </a:p>
          <a:p>
            <a:pPr lvl="2" marL="571500" indent="-342900">
              <a:lnSpc>
                <a:spcPct val="100000"/>
              </a:lnSpc>
              <a:spcBef>
                <a:spcPts val="515"/>
              </a:spcBef>
              <a:buAutoNum type="arabicPeriod"/>
              <a:tabLst>
                <a:tab pos="571500" algn="l"/>
              </a:tabLst>
            </a:pPr>
            <a:r>
              <a:rPr dirty="0" sz="1200" b="1">
                <a:latin typeface="Times New Roman"/>
                <a:cs typeface="Times New Roman"/>
              </a:rPr>
              <a:t>Mechanism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internal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assessment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transparent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robust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terms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frequency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mode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2286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 marL="228600" marR="478155">
              <a:lnSpc>
                <a:spcPct val="208300"/>
              </a:lnSpc>
              <a:spcBef>
                <a:spcPts val="20"/>
              </a:spcBef>
            </a:pPr>
            <a:r>
              <a:rPr dirty="0" sz="1200" b="1">
                <a:latin typeface="Times New Roman"/>
                <a:cs typeface="Times New Roman"/>
              </a:rPr>
              <a:t>Mechanism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internal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assessment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transparent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robust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terms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frequency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mode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2286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The academic performance of the students is evaluated throughout the session by the teachers for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betterment of the students. For this the institution follow the academic calendar of the affiliating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university.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Group-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discussion,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paper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presentation,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viva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voce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conducted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respective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department. Practical oriented subjects conduct one sessional exam based on theory and another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sessional exam based on practical. Ten percent marks of the sessional exams are added to the result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the final examination of the students. The doubts and queries of the students are clarified by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faculties. If the students express their difficulties in understanding the questions set in the sessional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exam or ask for materials for the questions set in the sessional examination, then the question and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topic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which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questions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were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discussed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lecture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hour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faculty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members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next class held after the examination. Materials are also provided at the same time and they are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guided and inspired for hard work for their final examinations. transparency is maintained in all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unit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tests, terminal and sessional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examinations.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3244" y="7849754"/>
            <a:ext cx="6522720" cy="211645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1435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2.5.2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Mechanism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internal/external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examination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related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grievances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transparent,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time-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bound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efficient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The institution is situated in tribal area of the district which lacks basic needs still we try to do our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best for the betterment of the students. The academic performance of the students is evaluated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throughout the session by the teachers for upgrading and improving the academic performances of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students.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this,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time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time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there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system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unit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tests,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terminal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test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sessional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tests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followed by the college as per affiliating Hemchand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University Durg guidelines.</a:t>
            </a:r>
            <a:r>
              <a:rPr dirty="0" sz="1200" spc="30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 have an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internal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examination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committee</a:t>
            </a:r>
            <a:r>
              <a:rPr dirty="0" sz="1200" spc="2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that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conducts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exams</a:t>
            </a:r>
            <a:r>
              <a:rPr dirty="0" sz="1200" spc="2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2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scheduled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2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2444" y="5761011"/>
            <a:ext cx="6687820" cy="4211320"/>
          </a:xfrm>
          <a:custGeom>
            <a:avLst/>
            <a:gdLst/>
            <a:ahLst/>
            <a:cxnLst/>
            <a:rect l="l" t="t" r="r" b="b"/>
            <a:pathLst>
              <a:path w="6687820" h="4211320">
                <a:moveTo>
                  <a:pt x="0" y="4210901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4210901"/>
                </a:lnTo>
              </a:path>
              <a:path w="6687820" h="4211320">
                <a:moveTo>
                  <a:pt x="0" y="4210901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4210901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12444" y="720000"/>
            <a:ext cx="6687820" cy="4635500"/>
          </a:xfrm>
          <a:custGeom>
            <a:avLst/>
            <a:gdLst/>
            <a:ahLst/>
            <a:cxnLst/>
            <a:rect l="l" t="t" r="r" b="b"/>
            <a:pathLst>
              <a:path w="6687820" h="4635500">
                <a:moveTo>
                  <a:pt x="6687515" y="0"/>
                </a:moveTo>
                <a:lnTo>
                  <a:pt x="6687515" y="4635500"/>
                </a:lnTo>
                <a:lnTo>
                  <a:pt x="0" y="4635500"/>
                </a:lnTo>
                <a:lnTo>
                  <a:pt x="0" y="0"/>
                </a:lnTo>
              </a:path>
              <a:path w="6687820" h="4635500">
                <a:moveTo>
                  <a:pt x="6687515" y="0"/>
                </a:moveTo>
                <a:lnTo>
                  <a:pt x="6687515" y="4635500"/>
                </a:lnTo>
                <a:lnTo>
                  <a:pt x="0" y="4635500"/>
                </a:lnTo>
                <a:lnTo>
                  <a:pt x="0" y="0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63244" y="345204"/>
            <a:ext cx="6522720" cy="41878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72385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calendar of the university. The concerned committee makes time table, question paper setting ,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answer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sheet arrangement 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then conducts an examination.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After the completion of the examination, the scripts are examined by the teachers of the department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the evaluated answer scripts are shown to the students to maintain the transparency. If there is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grievance with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reference to evaluation,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 is redressed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 the spot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 the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following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ways: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buAutoNum type="arabicPeriod"/>
              <a:tabLst>
                <a:tab pos="165100" algn="l"/>
              </a:tabLst>
            </a:pPr>
            <a:r>
              <a:rPr dirty="0" sz="1200" b="1">
                <a:latin typeface="Times New Roman"/>
                <a:cs typeface="Times New Roman"/>
              </a:rPr>
              <a:t>Examine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answer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script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again.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buAutoNum type="arabicPeriod"/>
              <a:tabLst>
                <a:tab pos="165100" algn="l"/>
              </a:tabLst>
            </a:pPr>
            <a:r>
              <a:rPr dirty="0" sz="1200" b="1">
                <a:latin typeface="Times New Roman"/>
                <a:cs typeface="Times New Roman"/>
              </a:rPr>
              <a:t>Checking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total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marks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awarded.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buAutoNum type="arabicPeriod"/>
              <a:tabLst>
                <a:tab pos="165100" algn="l"/>
              </a:tabLst>
            </a:pPr>
            <a:r>
              <a:rPr dirty="0" sz="1200" b="1">
                <a:latin typeface="Times New Roman"/>
                <a:cs typeface="Times New Roman"/>
              </a:rPr>
              <a:t>Rectifying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result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sheet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properly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after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students’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complain.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And finally, the result is displayed by the institution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within the stipulated time as resolved by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Examination Committee. Ten percent marks of the sessional examination are sent to the University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 add in their final results.The students have any grievance regarding the marks obtained in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final examination, they can apply for rechecking their answer scripts as per rules. Thus the college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always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tries to maintain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transparency 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internal examination.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47345" y="5453867"/>
            <a:ext cx="6738620" cy="437705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lvl="1" marL="279400" indent="-266700">
              <a:lnSpc>
                <a:spcPct val="100000"/>
              </a:lnSpc>
              <a:spcBef>
                <a:spcPts val="700"/>
              </a:spcBef>
              <a:buAutoNum type="arabicPeriod" startAt="6"/>
              <a:tabLst>
                <a:tab pos="279400" algn="l"/>
              </a:tabLst>
            </a:pPr>
            <a:r>
              <a:rPr dirty="0" sz="1400" b="1">
                <a:latin typeface="Times New Roman"/>
                <a:cs typeface="Times New Roman"/>
              </a:rPr>
              <a:t>Student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Performance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and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Learning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Outcomes</a:t>
            </a:r>
            <a:endParaRPr sz="1400">
              <a:latin typeface="Times New Roman"/>
              <a:cs typeface="Times New Roman"/>
            </a:endParaRPr>
          </a:p>
          <a:p>
            <a:pPr lvl="2" marL="228600" marR="68580">
              <a:lnSpc>
                <a:spcPct val="104200"/>
              </a:lnSpc>
              <a:spcBef>
                <a:spcPts val="455"/>
              </a:spcBef>
              <a:buAutoNum type="arabicPeriod"/>
              <a:tabLst>
                <a:tab pos="571500" algn="l"/>
              </a:tabLst>
            </a:pPr>
            <a:r>
              <a:rPr dirty="0" sz="1200" b="1">
                <a:latin typeface="Times New Roman"/>
                <a:cs typeface="Times New Roman"/>
              </a:rPr>
              <a:t>Programme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course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outcomes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Programmes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offered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stated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displayed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 website 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communicated to teachers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students.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2286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2286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Courses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make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clear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teachers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what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will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achieve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each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course.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Course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Outcome indicates a student’s learning ability and it is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measured that what a student should know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from</a:t>
            </a:r>
            <a:r>
              <a:rPr dirty="0" sz="1200" spc="2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learning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outcome.</a:t>
            </a:r>
            <a:r>
              <a:rPr dirty="0" sz="1200" spc="2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2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curriculum,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knowledge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2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given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context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particular subject as well as moral values ??and social awareness is made to be a responsible person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society and the nation.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228600" marR="5080" indent="51435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Most of the Students are very curious to their subjects and by attending their class regularly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achieve the knowledge about their subjects.They are able to build their career through various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competitive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examinations and get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 own employment.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2286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It is Under the Course Outcome, there are many career opportunities in the subject of Arts,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Commerce and Science, such as the description of the Course Outcome of the subject of Zoology is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follows, all  subjects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have their own importance.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2286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instance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Zoology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Course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Outcomes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: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There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numerous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career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opportunities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candidates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completing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B.Sc.,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M.Sc.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Ph.D.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Zoology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public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private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sector.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10644" y="720000"/>
          <a:ext cx="6693534" cy="1652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825500">
                <a:tc gridSpan="2">
                  <a:txBody>
                    <a:bodyPr/>
                    <a:lstStyle/>
                    <a:p>
                      <a:pPr marL="6350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Candidates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may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find</a:t>
                      </a:r>
                      <a:r>
                        <a:rPr dirty="0" sz="1200" spc="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jobs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Animal</a:t>
                      </a:r>
                      <a:r>
                        <a:rPr dirty="0" sz="1200" spc="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Behaviourist,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Conservationist,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Wildlife</a:t>
                      </a:r>
                      <a:r>
                        <a:rPr dirty="0" sz="1200" spc="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Biologist,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Zoo</a:t>
                      </a:r>
                      <a:r>
                        <a:rPr dirty="0" sz="1200" spc="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Curator,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Wildlife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Educator,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Zoology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faculty,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Forensic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experts,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Lab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technicians,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Veterinarians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etc.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25019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all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Programmes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(exemplars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from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Glossary)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2559700"/>
          <a:ext cx="6693534" cy="72459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925"/>
                <a:gridCol w="133985"/>
                <a:gridCol w="3209924"/>
                <a:gridCol w="133984"/>
              </a:tblGrid>
              <a:tr h="6606819">
                <a:tc gridSpan="4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2.6.2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Attainment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outcomes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course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outcomes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evaluated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757555">
                        <a:lnSpc>
                          <a:spcPct val="208300"/>
                        </a:lnSpc>
                        <a:spcBef>
                          <a:spcPts val="2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Attainment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outcomes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course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outcomes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evaluated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institution.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outcomes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course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outcomes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evaluated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through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internal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final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examination. The process for the evaluation of the students in different subjects is followed as per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rules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regulations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affiliating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university.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Subject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follow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syllabus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planned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manner. In order to help the students and to make them aware about their courses they achieve the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course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outcomes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outcomes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successfully.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Our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inspires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faculty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organize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workshops,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seminars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at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level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invites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subject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experts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lectures. Most of the faculty participates in the seminars and conference to update themselves.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Internal assessment is a part and parcel of the entire process of evaluation to attain a degree and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hence, is essential for the fulfillment of the COs and POs. The subject teacher does a continuous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comprehensive evaluation of the students through internal test, quarterly, half yearly and final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exams.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teachers are given full autonomy to design question papers/tests/quizzes etc. to assess and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evaluate the learning level of the students. Both objective and descriptive questions are included in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question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papers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test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evaluate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student’s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knowledge.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Moreover,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group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discussions,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field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visits,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practical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work, project work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etc. add to 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evaluation process.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attainments of learning outcomes are analyzed. The attainment of desired learning outcomes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provides opportunities to the students to get employment/pursue higher studies in the premier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 national recognition.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Paste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50344" y="2247838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235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135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50344" y="3965158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235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139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10644" y="908700"/>
          <a:ext cx="6693534" cy="5473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701319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2.6.3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pass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94.59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17319">
                <a:tc gridSpan="2">
                  <a:txBody>
                    <a:bodyPr/>
                    <a:lstStyle/>
                    <a:p>
                      <a:pPr marL="63500" marR="28321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2.6.3.1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final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who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passed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university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examination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year-wise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 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17319">
                <a:tc gridSpan="2">
                  <a:txBody>
                    <a:bodyPr/>
                    <a:lstStyle/>
                    <a:p>
                      <a:pPr marL="63500" marR="113664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2.6.3.2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final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who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appeared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university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examination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year-wise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 five 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63500" marR="16129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list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Programmes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students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passed and appeared in the final year examination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(Data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Template)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347345" y="6745324"/>
            <a:ext cx="23964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2.7</a:t>
            </a:r>
            <a:r>
              <a:rPr dirty="0" sz="1400" spc="-3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Student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Satisfaction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Survey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10644" y="6974169"/>
          <a:ext cx="6693534" cy="1530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701319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2.7.1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Online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satisfaction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survey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regarding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process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3.51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24257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database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all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currently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enrolled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students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(Data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Template)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7348911"/>
            <a:ext cx="6687820" cy="2623185"/>
          </a:xfrm>
          <a:custGeom>
            <a:avLst/>
            <a:gdLst/>
            <a:ahLst/>
            <a:cxnLst/>
            <a:rect l="l" t="t" r="r" b="b"/>
            <a:pathLst>
              <a:path w="6687820" h="2623184">
                <a:moveTo>
                  <a:pt x="0" y="2623002"/>
                </a:moveTo>
                <a:lnTo>
                  <a:pt x="0" y="1272819"/>
                </a:lnTo>
                <a:lnTo>
                  <a:pt x="6687515" y="1272819"/>
                </a:lnTo>
                <a:lnTo>
                  <a:pt x="6687515" y="2623002"/>
                </a:lnTo>
              </a:path>
              <a:path w="6687820" h="2623184">
                <a:moveTo>
                  <a:pt x="0" y="2623002"/>
                </a:moveTo>
                <a:lnTo>
                  <a:pt x="0" y="1272819"/>
                </a:lnTo>
                <a:lnTo>
                  <a:pt x="6687515" y="1272819"/>
                </a:lnTo>
                <a:lnTo>
                  <a:pt x="6687515" y="2623002"/>
                </a:lnTo>
              </a:path>
              <a:path w="6687820" h="2623184">
                <a:moveTo>
                  <a:pt x="0" y="0"/>
                </a:moveTo>
                <a:lnTo>
                  <a:pt x="6687515" y="0"/>
                </a:lnTo>
                <a:lnTo>
                  <a:pt x="6687515" y="1272819"/>
                </a:lnTo>
                <a:lnTo>
                  <a:pt x="0" y="1272819"/>
                </a:lnTo>
                <a:lnTo>
                  <a:pt x="0" y="0"/>
                </a:lnTo>
                <a:close/>
              </a:path>
              <a:path w="6687820" h="2623184">
                <a:moveTo>
                  <a:pt x="0" y="0"/>
                </a:moveTo>
                <a:lnTo>
                  <a:pt x="6687515" y="0"/>
                </a:lnTo>
                <a:lnTo>
                  <a:pt x="6687515" y="1272819"/>
                </a:lnTo>
                <a:lnTo>
                  <a:pt x="0" y="1272819"/>
                </a:lnTo>
                <a:lnTo>
                  <a:pt x="0" y="0"/>
                </a:lnTo>
                <a:close/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47345" y="703947"/>
            <a:ext cx="6865620" cy="673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52284" algn="l"/>
              </a:tabLst>
            </a:pP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Criterion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-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Research,</a:t>
            </a:r>
            <a:r>
              <a:rPr dirty="0" u="sng" sz="16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Innovations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and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Extension	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95"/>
              </a:spcBef>
            </a:pPr>
            <a:r>
              <a:rPr dirty="0" sz="1400" b="1">
                <a:latin typeface="Times New Roman"/>
                <a:cs typeface="Times New Roman"/>
              </a:rPr>
              <a:t>3.1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Resource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Mobilization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for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Research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50344" y="2896472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10644" y="1366833"/>
          <a:ext cx="6693534" cy="3248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891819">
                <a:tc gridSpan="2">
                  <a:txBody>
                    <a:bodyPr/>
                    <a:lstStyle/>
                    <a:p>
                      <a:pPr marL="63500" marR="49212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3.1.1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Grants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received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Government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non-governmental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agencies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research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projects,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endowments,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Chairs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 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 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 years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(INR in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Lakhs)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17319">
                <a:tc gridSpan="2">
                  <a:txBody>
                    <a:bodyPr/>
                    <a:lstStyle/>
                    <a:p>
                      <a:pPr marL="63500" marR="53403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3.1.1.1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Total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Grants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Government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non-governmental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agencies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research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projects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,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endowments,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Chairs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 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 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 years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(INR in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Lakhs)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List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endowments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projects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details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grants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10644" y="4801472"/>
          <a:ext cx="6693534" cy="2359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701319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3.1.2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recognized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research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guides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(latest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completed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academic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5.88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01319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3.1.2.1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recognized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research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guides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Institutional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data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prescribed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format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575944" y="7397196"/>
            <a:ext cx="5935345" cy="398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3.1.3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Percentage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departments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having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Research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projects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funded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government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non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government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agencies during the last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 years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3244" y="8349696"/>
            <a:ext cx="5859145" cy="7194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  <a:spcBef>
                <a:spcPts val="1019"/>
              </a:spcBef>
            </a:pPr>
            <a:r>
              <a:rPr dirty="0" sz="1200">
                <a:latin typeface="Times New Roman"/>
                <a:cs typeface="Times New Roman"/>
              </a:rPr>
              <a:t>3.1.3.1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Number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departments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having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Research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projects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funded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government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non-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government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agencies during the last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 years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650344" y="9257749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345" y="345204"/>
            <a:ext cx="6793865" cy="3235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88285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curricular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extra-curricular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activities.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  <a:buAutoNum type="arabicPeriod" startAt="10"/>
              <a:tabLst>
                <a:tab pos="501015" algn="l"/>
                <a:tab pos="501650" algn="l"/>
              </a:tabLst>
            </a:pPr>
            <a:r>
              <a:rPr dirty="0" sz="1200" b="1">
                <a:latin typeface="Times New Roman"/>
                <a:cs typeface="Times New Roman"/>
              </a:rPr>
              <a:t>Pollution-free</a:t>
            </a:r>
            <a:r>
              <a:rPr dirty="0" sz="1200" spc="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eco-friendly</a:t>
            </a:r>
            <a:r>
              <a:rPr dirty="0" sz="1200" spc="1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green</a:t>
            </a:r>
            <a:r>
              <a:rPr dirty="0" sz="1200" spc="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clean</a:t>
            </a:r>
            <a:r>
              <a:rPr dirty="0" sz="1200" spc="1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campus</a:t>
            </a:r>
            <a:r>
              <a:rPr dirty="0" sz="1200" spc="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</a:t>
            </a:r>
            <a:r>
              <a:rPr dirty="0" sz="1200" spc="1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surrounded</a:t>
            </a:r>
            <a:r>
              <a:rPr dirty="0" sz="1200" spc="1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forest.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 startAt="10"/>
            </a:pPr>
            <a:endParaRPr sz="135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buAutoNum type="arabicPeriod" startAt="10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canteen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facility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refreshment.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Times New Roman"/>
              <a:buAutoNum type="arabicPeriod" startAt="10"/>
            </a:pPr>
            <a:endParaRPr sz="135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buAutoNum type="arabicPeriod" startAt="10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There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garden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campus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named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after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Swami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Vivekananda.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 startAt="10"/>
            </a:pPr>
            <a:endParaRPr sz="135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spcBef>
                <a:spcPts val="5"/>
              </a:spcBef>
              <a:buAutoNum type="arabicPeriod" startAt="10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NSS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Camp,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rallies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(Aids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awareness,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Anti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dowry,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Anti-tobacco,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National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Integrations)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 startAt="10"/>
            </a:pPr>
            <a:endParaRPr sz="135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buAutoNum type="arabicPeriod" startAt="10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Sufficient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classrooms,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computer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lab,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practical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labs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seminar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hall.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 startAt="10"/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  <a:buAutoNum type="arabicPeriod" startAt="10"/>
              <a:tabLst>
                <a:tab pos="550545" algn="l"/>
                <a:tab pos="551180" algn="l"/>
                <a:tab pos="2523490" algn="l"/>
              </a:tabLst>
            </a:pPr>
            <a:r>
              <a:rPr dirty="0" sz="1200" b="1">
                <a:latin typeface="Times New Roman"/>
                <a:cs typeface="Times New Roman"/>
              </a:rPr>
              <a:t>Apart</a:t>
            </a:r>
            <a:r>
              <a:rPr dirty="0" sz="1200" spc="2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from</a:t>
            </a:r>
            <a:r>
              <a:rPr dirty="0" sz="1200" spc="2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curriculum</a:t>
            </a:r>
            <a:r>
              <a:rPr dirty="0" sz="1200" spc="2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	cater</a:t>
            </a:r>
            <a:r>
              <a:rPr dirty="0" sz="1200" spc="2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human</a:t>
            </a:r>
            <a:r>
              <a:rPr dirty="0" sz="1200" spc="229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values,</a:t>
            </a:r>
            <a:r>
              <a:rPr dirty="0" sz="1200" spc="229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social</a:t>
            </a:r>
            <a:r>
              <a:rPr dirty="0" sz="1200" spc="2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sensitiveness,</a:t>
            </a:r>
            <a:r>
              <a:rPr dirty="0" sz="1200" spc="229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self-reliance,</a:t>
            </a:r>
            <a:r>
              <a:rPr dirty="0" sz="1200" spc="229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National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Integration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etc. to the students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7345" y="4517605"/>
            <a:ext cx="5896610" cy="47917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Institutional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Weakness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buAutoNum type="arabicPeriod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Scarcity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drinking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water.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buAutoNum type="arabicPeriod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There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shortage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staff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college.</a:t>
            </a:r>
            <a:endParaRPr sz="120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spcBef>
                <a:spcPts val="8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No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playground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both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outdoor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indoor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games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own.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buAutoNum type="arabicPeriod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No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library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building.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buAutoNum type="arabicPeriod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Parking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problem.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buAutoNum type="arabicPeriod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No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NCC.</a:t>
            </a:r>
            <a:endParaRPr sz="120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spcBef>
                <a:spcPts val="8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boys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hostel.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Institutional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Opportunity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buAutoNum type="arabicPeriod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Encouraging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competitive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examinations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higher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studies.</a:t>
            </a:r>
            <a:endParaRPr sz="120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spcBef>
                <a:spcPts val="85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Scope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improvement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sports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activities,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cultural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activities.</a:t>
            </a:r>
            <a:endParaRPr sz="120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spcBef>
                <a:spcPts val="8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Increase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infrastructural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facility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institution.</a:t>
            </a:r>
            <a:endParaRPr sz="120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spcBef>
                <a:spcPts val="6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Scope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PGDCA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course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started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current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session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buAutoNum type="arabicPeriod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scope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programs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started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two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subjects(Geography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Political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Science).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buAutoNum type="arabicPeriod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start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skill-development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programs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such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language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skill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development.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50344" y="1610019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720000"/>
          <a:ext cx="6693534" cy="2608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4445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526819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3.1.3.2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departments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offering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academic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List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research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projects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funding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details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47345" y="3691686"/>
            <a:ext cx="196659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3.2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Innovation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Ecosystem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10644" y="3920530"/>
          <a:ext cx="6693534" cy="60534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87820"/>
              </a:tblGrid>
              <a:tr h="4701819">
                <a:tc>
                  <a:txBody>
                    <a:bodyPr/>
                    <a:lstStyle/>
                    <a:p>
                      <a:pPr marL="63500" marR="59182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3.2.1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created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ecosystem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innovations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initiatives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creation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transfer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 knowledge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Even though situating in tribal area of the district the college is being renowned teaching institution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having Arts, Science and commerce departments in UG and three post graduate departments in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political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science, Geography and PGDCA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course.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college always inspires its faculty members for attending orientation program, refresher course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 short term course , apart from this they are also allowed to attend national and international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seminars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innovation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transferring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knowledge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students.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This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spirit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innovation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remains inherent through various outreach programs for the creation and transfer of knowledge.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Activities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gear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up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life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ahead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transform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them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into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responsible,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well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established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citizens with moral values and professional ethics are being conducted by various departments and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Career Guidance Cell. The Career Guidance Cell inspires all the students to work hard to make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their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dream come true.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organizes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expert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lectures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various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subjects.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These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expert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lectures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enhance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understanding of students towards particular subject, give them insight and transform them from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layman to expert in that subject.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Many department organized webinar in covid-19 pandemic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through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google meet app while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college was closed.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891819">
                <a:tc>
                  <a:txBody>
                    <a:bodyPr/>
                    <a:lstStyle/>
                    <a:p>
                      <a:pPr marL="63500" marR="32575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3.2.2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workshops/seminars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conducted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Research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Methodology,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Intellectual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Property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Rights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(IPR) and entrepreneurship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 the last 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455943">
                <a:tc>
                  <a:txBody>
                    <a:bodyPr/>
                    <a:lstStyle/>
                    <a:p>
                      <a:pPr marL="63500" marR="473709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3.2.2.1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Total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workshops/seminars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conducted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Research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Methodology,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Intellectual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Property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Rights (IPR)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 entrepreneurship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year-wise 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 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7550288"/>
            <a:ext cx="6687820" cy="1717675"/>
          </a:xfrm>
          <a:custGeom>
            <a:avLst/>
            <a:gdLst/>
            <a:ahLst/>
            <a:cxnLst/>
            <a:rect l="l" t="t" r="r" b="b"/>
            <a:pathLst>
              <a:path w="6687820" h="1717675">
                <a:moveTo>
                  <a:pt x="0" y="0"/>
                </a:moveTo>
                <a:lnTo>
                  <a:pt x="6687515" y="0"/>
                </a:lnTo>
                <a:lnTo>
                  <a:pt x="6687515" y="1717319"/>
                </a:lnTo>
                <a:lnTo>
                  <a:pt x="0" y="1717319"/>
                </a:lnTo>
                <a:lnTo>
                  <a:pt x="0" y="0"/>
                </a:lnTo>
                <a:close/>
              </a:path>
              <a:path w="6687820" h="1717675">
                <a:moveTo>
                  <a:pt x="0" y="0"/>
                </a:moveTo>
                <a:lnTo>
                  <a:pt x="6687515" y="0"/>
                </a:lnTo>
                <a:lnTo>
                  <a:pt x="6687515" y="1717319"/>
                </a:lnTo>
                <a:lnTo>
                  <a:pt x="0" y="1717319"/>
                </a:lnTo>
                <a:lnTo>
                  <a:pt x="0" y="0"/>
                </a:lnTo>
                <a:close/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50344" y="908700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10644" y="720000"/>
          <a:ext cx="6693534" cy="1906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12700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List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workshops/seminars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347345" y="2990366"/>
            <a:ext cx="294449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3.3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Research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Publications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and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Awards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10644" y="3219211"/>
          <a:ext cx="6693534" cy="32505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701319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3.3.1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Ph.Ds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registered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eligible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01319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3.3.1.1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How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many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Ph.Ds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registered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eligible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within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01319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3.3.1.2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recognized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guides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21209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List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PhD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scholars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their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details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like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name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guide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title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thesis,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year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award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etc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512444" y="6658469"/>
            <a:ext cx="6687820" cy="892175"/>
          </a:xfrm>
          <a:prstGeom prst="rect">
            <a:avLst/>
          </a:prstGeom>
          <a:ln w="3600">
            <a:solidFill>
              <a:srgbClr val="808080"/>
            </a:solidFill>
          </a:ln>
        </p:spPr>
        <p:txBody>
          <a:bodyPr wrap="square" lIns="0" tIns="53340" rIns="0" bIns="0" rtlCol="0" vert="horz">
            <a:spAutoFit/>
          </a:bodyPr>
          <a:lstStyle/>
          <a:p>
            <a:pPr marL="63500" marR="287655">
              <a:lnSpc>
                <a:spcPct val="104200"/>
              </a:lnSpc>
              <a:spcBef>
                <a:spcPts val="420"/>
              </a:spcBef>
            </a:pPr>
            <a:r>
              <a:rPr dirty="0" sz="1200" b="1">
                <a:latin typeface="Times New Roman"/>
                <a:cs typeface="Times New Roman"/>
              </a:rPr>
              <a:t>3.3.2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Number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research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papers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teachers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Journals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notified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UGC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website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last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 years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3244" y="7598574"/>
            <a:ext cx="6172200" cy="398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>
                <a:latin typeface="Times New Roman"/>
                <a:cs typeface="Times New Roman"/>
              </a:rPr>
              <a:t>3.3.2.1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Number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research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papers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Journals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notified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UGC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website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last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years.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650344" y="8186308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6084150"/>
            <a:ext cx="6687820" cy="3888104"/>
          </a:xfrm>
          <a:custGeom>
            <a:avLst/>
            <a:gdLst/>
            <a:ahLst/>
            <a:cxnLst/>
            <a:rect l="l" t="t" r="r" b="b"/>
            <a:pathLst>
              <a:path w="6687820" h="3888104">
                <a:moveTo>
                  <a:pt x="0" y="3887763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3887763"/>
                </a:lnTo>
              </a:path>
              <a:path w="6687820" h="3888104">
                <a:moveTo>
                  <a:pt x="0" y="3887763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3887763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50344" y="3263839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10644" y="1734200"/>
          <a:ext cx="6693534" cy="3756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891819">
                <a:tc gridSpan="2">
                  <a:txBody>
                    <a:bodyPr/>
                    <a:lstStyle/>
                    <a:p>
                      <a:pPr marL="63500" marR="39560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3.3.3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books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chapters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edited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volumes/books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published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papers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published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national/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international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conference proceedings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 teacher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 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0.23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17319">
                <a:tc gridSpan="2">
                  <a:txBody>
                    <a:bodyPr/>
                    <a:lstStyle/>
                    <a:p>
                      <a:pPr marL="63500" marR="59499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3.3.3.1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Total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books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chapters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edited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volumes/books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published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papers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national/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international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conference proceedings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year-wise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 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 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419734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List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books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chapters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edited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volumes/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books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published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10644" y="718200"/>
          <a:ext cx="6693534" cy="829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15748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List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research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papers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title,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author,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department,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name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year of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publication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347345" y="5777007"/>
            <a:ext cx="6738620" cy="4186554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lvl="1" marL="279400" indent="-266700">
              <a:lnSpc>
                <a:spcPct val="100000"/>
              </a:lnSpc>
              <a:spcBef>
                <a:spcPts val="700"/>
              </a:spcBef>
              <a:buAutoNum type="arabicPeriod" startAt="4"/>
              <a:tabLst>
                <a:tab pos="279400" algn="l"/>
              </a:tabLst>
            </a:pPr>
            <a:r>
              <a:rPr dirty="0" sz="1400" b="1">
                <a:latin typeface="Times New Roman"/>
                <a:cs typeface="Times New Roman"/>
              </a:rPr>
              <a:t>Extension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Activities</a:t>
            </a:r>
            <a:endParaRPr sz="1400">
              <a:latin typeface="Times New Roman"/>
              <a:cs typeface="Times New Roman"/>
            </a:endParaRPr>
          </a:p>
          <a:p>
            <a:pPr lvl="2" marL="228600" marR="227965">
              <a:lnSpc>
                <a:spcPct val="104200"/>
              </a:lnSpc>
              <a:spcBef>
                <a:spcPts val="455"/>
              </a:spcBef>
              <a:buAutoNum type="arabicPeriod"/>
              <a:tabLst>
                <a:tab pos="571500" algn="l"/>
              </a:tabLst>
            </a:pPr>
            <a:r>
              <a:rPr dirty="0" sz="1200" b="1">
                <a:latin typeface="Times New Roman"/>
                <a:cs typeface="Times New Roman"/>
              </a:rPr>
              <a:t>Extension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activities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carried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neighborhood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community,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sensitizing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social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issues,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holistic development,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impact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thereof during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last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 years.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2286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2286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organizes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number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extension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activities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promote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institute-neighborhood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community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association;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sensitize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towards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community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needs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bring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communal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transformation in the surrounding rural communities. The students actively participate in social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service activities. These activities are carried out through National Service Scheme (NSS). Students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our college come from nearby rural areas as well as semi urban areas for higher education. Most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the students have an inherent tendency to work for society. But they lack certain opportunities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platform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perform.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N.S.S.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units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utilize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notion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youth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work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practically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enthusiastically in the adopted villages by involving themselves as N.S.S. volunteers with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purpose of inculcating awareness in rural community regarding education, cleanliness, plantation,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prevention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disease etc.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2286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The N.S.S. volunteers work with the rural community. Moreover, a wide range of activities like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Personal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health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hygiene,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Voter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Awareness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Program,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Practice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‘Yoga’,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Observance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commemorative days and Awareness Campaigns are organized during seven days camps in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nearby</a:t>
            </a:r>
            <a:r>
              <a:rPr dirty="0" sz="1200" spc="10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villages.</a:t>
            </a:r>
            <a:r>
              <a:rPr dirty="0" sz="1200" spc="1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</a:t>
            </a:r>
            <a:r>
              <a:rPr dirty="0" sz="1200" spc="10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have</a:t>
            </a:r>
            <a:r>
              <a:rPr dirty="0" sz="1200" spc="1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also</a:t>
            </a:r>
            <a:r>
              <a:rPr dirty="0" sz="1200" spc="10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focused</a:t>
            </a:r>
            <a:r>
              <a:rPr dirty="0" sz="1200" spc="1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</a:t>
            </a:r>
            <a:r>
              <a:rPr dirty="0" sz="1200" spc="1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prevention</a:t>
            </a:r>
            <a:r>
              <a:rPr dirty="0" sz="1200" spc="10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1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female</a:t>
            </a:r>
            <a:r>
              <a:rPr dirty="0" sz="1200" spc="10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foeticide</a:t>
            </a:r>
            <a:r>
              <a:rPr dirty="0" sz="1200" spc="1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because</a:t>
            </a:r>
            <a:r>
              <a:rPr dirty="0" sz="1200" spc="1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10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decreasing</a:t>
            </a:r>
            <a:r>
              <a:rPr dirty="0" sz="1200" spc="1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sex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9557777"/>
            <a:ext cx="6687820" cy="414655"/>
          </a:xfrm>
          <a:custGeom>
            <a:avLst/>
            <a:gdLst/>
            <a:ahLst/>
            <a:cxnLst/>
            <a:rect l="l" t="t" r="r" b="b"/>
            <a:pathLst>
              <a:path w="6687820" h="414654">
                <a:moveTo>
                  <a:pt x="0" y="414135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414135"/>
                </a:lnTo>
              </a:path>
              <a:path w="6687820" h="414654">
                <a:moveTo>
                  <a:pt x="0" y="414135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414135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50344" y="3454339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10644" y="720000"/>
          <a:ext cx="6693534" cy="4643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1206500">
                <a:tc gridSpan="2">
                  <a:txBody>
                    <a:bodyPr/>
                    <a:lstStyle/>
                    <a:p>
                      <a:pPr marL="6350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ratio.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 marR="119380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AIDS</a:t>
                      </a:r>
                      <a:r>
                        <a:rPr dirty="0" sz="1200" spc="2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Awareness</a:t>
                      </a:r>
                      <a:r>
                        <a:rPr dirty="0" sz="1200" spc="2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</a:t>
                      </a:r>
                      <a:r>
                        <a:rPr dirty="0" sz="1200" spc="2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2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organized</a:t>
                      </a:r>
                      <a:r>
                        <a:rPr dirty="0" sz="1200" spc="2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2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2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2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2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1st</a:t>
                      </a:r>
                      <a:r>
                        <a:rPr dirty="0" sz="1200" spc="2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December</a:t>
                      </a:r>
                      <a:r>
                        <a:rPr dirty="0" sz="1200" spc="2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2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create</a:t>
                      </a:r>
                      <a:r>
                        <a:rPr dirty="0" sz="1200" spc="2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awareness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among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community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about sexually transmitted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disease 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sexual health.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891819">
                <a:tc gridSpan="2">
                  <a:txBody>
                    <a:bodyPr/>
                    <a:lstStyle/>
                    <a:p>
                      <a:pPr marL="63500" marR="64389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3.4.2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awards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recognitions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received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extension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activities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government/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government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recognised bodies 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last 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17319">
                <a:tc gridSpan="2">
                  <a:txBody>
                    <a:bodyPr/>
                    <a:lstStyle/>
                    <a:p>
                      <a:pPr marL="63500" marR="18669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3.4.2.1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Total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awards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recognition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received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extension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activities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Government/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Government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recognised bodies year-wise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 the 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 years.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19113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awards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extension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activities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year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650344" y="7269977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10644" y="5549839"/>
          <a:ext cx="6693534" cy="3819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891819">
                <a:tc gridSpan="2">
                  <a:txBody>
                    <a:bodyPr/>
                    <a:lstStyle/>
                    <a:p>
                      <a:pPr marL="63500" marR="20193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3.4.3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extension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outreach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conducted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through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NSS/NCC,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Government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 Government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recognised bodies 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 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07819">
                <a:tc gridSpan="2">
                  <a:txBody>
                    <a:bodyPr/>
                    <a:lstStyle/>
                    <a:p>
                      <a:pPr marL="63500" marR="113664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3.4.3.1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extension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outreached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conducted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collaboration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industry,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community and Non- Government Organizations through NSS/ NCC/ Red Cross/ YRC etc., year-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wise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 the last five 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63500" marR="123189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Number of extension and outreach Programmes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conducted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industry,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community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etc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last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563244" y="9606063"/>
            <a:ext cx="64262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3.4.4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Average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percentage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participating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extension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activities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3.4.3.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above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last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9394608"/>
            <a:ext cx="6687820" cy="577850"/>
          </a:xfrm>
          <a:custGeom>
            <a:avLst/>
            <a:gdLst/>
            <a:ahLst/>
            <a:cxnLst/>
            <a:rect l="l" t="t" r="r" b="b"/>
            <a:pathLst>
              <a:path w="6687820" h="577850">
                <a:moveTo>
                  <a:pt x="0" y="577304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577304"/>
                </a:lnTo>
              </a:path>
              <a:path w="6687820" h="577850">
                <a:moveTo>
                  <a:pt x="0" y="577304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577304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50344" y="2184338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10644" y="720000"/>
          <a:ext cx="6693534" cy="3373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637819">
                <a:tc gridSpan="2">
                  <a:txBody>
                    <a:bodyPr/>
                    <a:lstStyle/>
                    <a:p>
                      <a:pPr marL="6350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7.57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07819">
                <a:tc gridSpan="2">
                  <a:txBody>
                    <a:bodyPr/>
                    <a:lstStyle/>
                    <a:p>
                      <a:pPr marL="63500" marR="36322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3.4.4.1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Total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participating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extension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activities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conducted</a:t>
                      </a:r>
                      <a:r>
                        <a:rPr dirty="0" sz="1200" spc="2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collaboration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with industry, community and Non- Government Organizations such as Swachh Bharat, AIDs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awareness,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Gender issue etc.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year-wise during 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 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39052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participating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extension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activities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Govt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NGO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etc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347345" y="4456505"/>
            <a:ext cx="134937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3.5</a:t>
            </a:r>
            <a:r>
              <a:rPr dirty="0" sz="1400" spc="-8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Collaboration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50344" y="6214988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10644" y="4685350"/>
          <a:ext cx="6693534" cy="3629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891819">
                <a:tc gridSpan="2">
                  <a:txBody>
                    <a:bodyPr/>
                    <a:lstStyle/>
                    <a:p>
                      <a:pPr marL="63500" marR="68580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3.5.1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Collaborative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activities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research,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Faculty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exchange,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exchange/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internship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 year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17319">
                <a:tc gridSpan="2">
                  <a:txBody>
                    <a:bodyPr/>
                    <a:lstStyle/>
                    <a:p>
                      <a:pPr marL="63500" marR="57213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3.5.1.1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Collaborative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activities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research,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Faculty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exchange,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exchange/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internship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year-wise during the 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 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63500" marR="66484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Details of Collaborative activities with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institutions/industries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research,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Faculty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exchange,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Student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exchange/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internship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512444" y="8502788"/>
            <a:ext cx="6687820" cy="892175"/>
          </a:xfrm>
          <a:prstGeom prst="rect">
            <a:avLst/>
          </a:prstGeom>
          <a:ln w="3600">
            <a:solidFill>
              <a:srgbClr val="808080"/>
            </a:solidFill>
          </a:ln>
        </p:spPr>
        <p:txBody>
          <a:bodyPr wrap="square" lIns="0" tIns="53340" rIns="0" bIns="0" rtlCol="0" vert="horz">
            <a:spAutoFit/>
          </a:bodyPr>
          <a:lstStyle/>
          <a:p>
            <a:pPr marL="63500" marR="240665">
              <a:lnSpc>
                <a:spcPct val="104200"/>
              </a:lnSpc>
              <a:spcBef>
                <a:spcPts val="420"/>
              </a:spcBef>
            </a:pPr>
            <a:r>
              <a:rPr dirty="0" sz="1200" b="1">
                <a:latin typeface="Times New Roman"/>
                <a:cs typeface="Times New Roman"/>
              </a:rPr>
              <a:t>3.5.2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Number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functional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MoUs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institutions,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other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universities,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industries,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corporate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houses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etc.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during the last five years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3244" y="9442894"/>
            <a:ext cx="6290945" cy="398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>
                <a:latin typeface="Times New Roman"/>
                <a:cs typeface="Times New Roman"/>
              </a:rPr>
              <a:t>3.5.2.1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Number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functional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MoUs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national,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international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importance,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other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universities,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industries,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corporate houses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etc. year-wise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during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last five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50344" y="908700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720000"/>
          <a:ext cx="6693534" cy="2097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12700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91440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e-Copies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MoUs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institution/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industry/corporate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houses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9753452"/>
            <a:ext cx="6687820" cy="219075"/>
          </a:xfrm>
          <a:custGeom>
            <a:avLst/>
            <a:gdLst/>
            <a:ahLst/>
            <a:cxnLst/>
            <a:rect l="l" t="t" r="r" b="b"/>
            <a:pathLst>
              <a:path w="6687820" h="219075">
                <a:moveTo>
                  <a:pt x="0" y="218460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218460"/>
                </a:lnTo>
              </a:path>
              <a:path w="6687820" h="219075">
                <a:moveTo>
                  <a:pt x="0" y="218460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218460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47345" y="703947"/>
            <a:ext cx="6865620" cy="673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52284" algn="l"/>
              </a:tabLst>
            </a:pP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Criterion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-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Infrastructure</a:t>
            </a:r>
            <a:r>
              <a:rPr dirty="0" u="sng" sz="16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and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Learning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Resources	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95"/>
              </a:spcBef>
            </a:pPr>
            <a:r>
              <a:rPr dirty="0" sz="1400" b="1">
                <a:latin typeface="Times New Roman"/>
                <a:cs typeface="Times New Roman"/>
              </a:rPr>
              <a:t>4.1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Physical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Facilities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10644" y="1366833"/>
          <a:ext cx="6693534" cy="81984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7559319">
                <a:tc gridSpan="2">
                  <a:txBody>
                    <a:bodyPr/>
                    <a:lstStyle/>
                    <a:p>
                      <a:pPr marL="63500" marR="21971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4.1.1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adequate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infrastructure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physical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facilities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teaching-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learning.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viz.,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classrooms,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laboratories, computing equipment etc.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20014">
                        <a:lnSpc>
                          <a:spcPct val="1042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Government Kangla Manjhi College is a college with natural beauty established in Daundi, in the tribal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area of Balod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district Chhattisgarh. The College has provided adequate physical and updated academic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facilities as per the requirement of university and the need of the students. The specific location of the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provides</a:t>
                      </a:r>
                      <a:r>
                        <a:rPr dirty="0" sz="12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pollution</a:t>
                      </a:r>
                      <a:r>
                        <a:rPr dirty="0" sz="12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free</a:t>
                      </a:r>
                      <a:r>
                        <a:rPr dirty="0" sz="12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natural</a:t>
                      </a:r>
                      <a:r>
                        <a:rPr dirty="0" sz="12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environment.</a:t>
                      </a:r>
                      <a:r>
                        <a:rPr dirty="0" sz="12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total</a:t>
                      </a:r>
                      <a:r>
                        <a:rPr dirty="0" sz="12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built</a:t>
                      </a:r>
                      <a:r>
                        <a:rPr dirty="0" sz="12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up</a:t>
                      </a:r>
                      <a:r>
                        <a:rPr dirty="0" sz="12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area</a:t>
                      </a:r>
                      <a:r>
                        <a:rPr dirty="0" sz="12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1460</a:t>
                      </a:r>
                      <a:r>
                        <a:rPr dirty="0" sz="12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sq.</a:t>
                      </a:r>
                      <a:r>
                        <a:rPr dirty="0" sz="12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meters</a:t>
                      </a:r>
                      <a:r>
                        <a:rPr dirty="0" sz="12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out</a:t>
                      </a:r>
                      <a:r>
                        <a:rPr dirty="0" sz="12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63500" marR="119380">
                        <a:lnSpc>
                          <a:spcPct val="1042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0.6 hectare of total area. There are three faculties in UG Arts, Science and Commerce and two PG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departments in Geography and in Political Science with 20 seats each. Apart from this we have self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financed PGDCA course running from 2020-21 with 40 seats. There are 18 spacious class-rooms with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proper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infrastructure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including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seminar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hall.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All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classrooms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proper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light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ventilation with good condition benches. The building of the college consists of Principal's Cabin, Office,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Common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Staff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room,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Common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Girls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room,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IQAC,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UGC/NAAC,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NSS,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Department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Geography,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Political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Science, computer lab which has 26 computers, Microbiology lab and some other rooms at ground floor.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adjacent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new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building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there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library,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reading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room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CCTV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cameras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big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classrooms.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6350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first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floor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consists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some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classrooms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63500" marR="119380">
                        <a:lnSpc>
                          <a:spcPct val="1042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as well as labs of Physics, Chemistry, Botany and Zoology. For security and safety college has fixed up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CCTV cameras and a night watchman who is paid from JBS. Parking zone is there in college campus for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both faculties and students. One garden and a cultural stage are there in campus. Two water harvesting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systems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are there to save water.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10160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having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separate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toilet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facility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staff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also.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63500" marR="120014">
                        <a:lnSpc>
                          <a:spcPct val="1042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College has a Canteen that fulfils the needs of students and the staff. We have demanded a playground for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students from the govt.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 the process of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it is underway.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20014">
                        <a:lnSpc>
                          <a:spcPct val="1042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In reading room the students read newspapers, magazines, etc., in their spare time. From time to time, the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birth anniversary of various great men is celebrated in the college on this occasion the students are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encouraged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rewarded by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organizing competitions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like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speech, essay,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rangoli, poster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etc.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20014" indent="50800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The Parent-Teacher Scheme is applicable for all classes. Students easily convey their problems to their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parents- teachers or principals. The college is determined to make the student talented by means of anti-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ragging, women's harassment prevention committee, help desk etc., special class for weak students and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coaching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 competitive examination etc..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20014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this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way,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this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established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tribal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area,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where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tribal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girl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maximum,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active and moving towards its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objective.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10644" y="720000"/>
          <a:ext cx="6693534" cy="546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925"/>
                <a:gridCol w="133985"/>
                <a:gridCol w="3209924"/>
                <a:gridCol w="133984"/>
              </a:tblGrid>
              <a:tr h="4828819">
                <a:tc gridSpan="4">
                  <a:txBody>
                    <a:bodyPr/>
                    <a:lstStyle/>
                    <a:p>
                      <a:pPr marL="6350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4.1.2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adequate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facilities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cultural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activities,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sports,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games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(indoor,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outdoor),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gymnasium,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yoga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centre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etc.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9380">
                        <a:lnSpc>
                          <a:spcPct val="1042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The college has played a proactive and supportive role in grooming students. This college has no post of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Sports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Officer.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One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faculty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member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charge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sports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activity.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This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its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own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playground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we use Modal School’s playground for sports. Our students participate in university, state and national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level in various games and sports. Student who win at this level games are given certificate by the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institution. The institution has demanded to the state govt. for playground for both indoor and outdoor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games.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Cultural and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sports activity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is organized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every year in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 month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 December.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20014">
                        <a:lnSpc>
                          <a:spcPct val="1042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Yoga Day is celebrated on 21st June every year with great zeal and enthusiasm. It is inevitably a need of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present scenario to do YOG everyday for everyone to keep oneself healthy with both mentally and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physically.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20014">
                        <a:lnSpc>
                          <a:spcPct val="1042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writing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skill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development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publishes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biannual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magazine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which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students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staff pen their imaginations on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papers.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20014">
                        <a:lnSpc>
                          <a:spcPct val="1042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Thus the college firmly believes in co-curricular activities so that the students may develop themselves in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all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spheres keeping pace with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 modern education system.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Paste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6372519"/>
          <a:ext cx="6693534" cy="24206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892886">
                <a:tc gridSpan="2">
                  <a:txBody>
                    <a:bodyPr/>
                    <a:lstStyle/>
                    <a:p>
                      <a:pPr marL="63500" marR="33020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4.1.3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classrooms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seminar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halls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ICT-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enabled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facilities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such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smart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class,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LMS,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etc. </a:t>
                      </a:r>
                      <a:r>
                        <a:rPr dirty="0" sz="1200" b="1" i="1">
                          <a:latin typeface="Times New Roman"/>
                          <a:cs typeface="Times New Roman"/>
                        </a:rPr>
                        <a:t>(Data for the</a:t>
                      </a:r>
                      <a:r>
                        <a:rPr dirty="0" sz="1200" spc="-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i="1">
                          <a:latin typeface="Times New Roman"/>
                          <a:cs typeface="Times New Roman"/>
                        </a:rPr>
                        <a:t>latest completed academic year)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11.11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98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4.1.3.1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classrooms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seminar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halls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ICT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facilities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30099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classrooms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seminar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halls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ICT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enabled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facilities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(Data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Template)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512444" y="8981706"/>
            <a:ext cx="6687820" cy="892175"/>
          </a:xfrm>
          <a:prstGeom prst="rect">
            <a:avLst/>
          </a:prstGeom>
          <a:ln w="3600">
            <a:solidFill>
              <a:srgbClr val="808080"/>
            </a:solidFill>
          </a:ln>
        </p:spPr>
        <p:txBody>
          <a:bodyPr wrap="square" lIns="0" tIns="53340" rIns="0" bIns="0" rtlCol="0" vert="horz">
            <a:spAutoFit/>
          </a:bodyPr>
          <a:lstStyle/>
          <a:p>
            <a:pPr marL="63500" marR="254000">
              <a:lnSpc>
                <a:spcPct val="104200"/>
              </a:lnSpc>
              <a:spcBef>
                <a:spcPts val="420"/>
              </a:spcBef>
            </a:pPr>
            <a:r>
              <a:rPr dirty="0" sz="1200" b="1">
                <a:latin typeface="Times New Roman"/>
                <a:cs typeface="Times New Roman"/>
              </a:rPr>
              <a:t>4.1.4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Average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percentage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expenditure,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excluding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salary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infrastructure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augmentation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during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last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 years(INR in Lakhs)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1.3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3858830"/>
            <a:ext cx="6687820" cy="6113145"/>
          </a:xfrm>
          <a:custGeom>
            <a:avLst/>
            <a:gdLst/>
            <a:ahLst/>
            <a:cxnLst/>
            <a:rect l="l" t="t" r="r" b="b"/>
            <a:pathLst>
              <a:path w="6687820" h="6113145">
                <a:moveTo>
                  <a:pt x="0" y="6113082"/>
                </a:moveTo>
                <a:lnTo>
                  <a:pt x="0" y="4320819"/>
                </a:lnTo>
                <a:lnTo>
                  <a:pt x="6687515" y="4320819"/>
                </a:lnTo>
                <a:lnTo>
                  <a:pt x="6687515" y="6113082"/>
                </a:lnTo>
              </a:path>
              <a:path w="6687820" h="6113145">
                <a:moveTo>
                  <a:pt x="0" y="6113082"/>
                </a:moveTo>
                <a:lnTo>
                  <a:pt x="0" y="4320819"/>
                </a:lnTo>
                <a:lnTo>
                  <a:pt x="6687515" y="4320819"/>
                </a:lnTo>
                <a:lnTo>
                  <a:pt x="6687515" y="6113082"/>
                </a:lnTo>
              </a:path>
              <a:path w="6687820" h="6113145">
                <a:moveTo>
                  <a:pt x="0" y="0"/>
                </a:moveTo>
                <a:lnTo>
                  <a:pt x="6687515" y="0"/>
                </a:lnTo>
                <a:lnTo>
                  <a:pt x="6687515" y="4320819"/>
                </a:lnTo>
                <a:lnTo>
                  <a:pt x="0" y="4320819"/>
                </a:lnTo>
                <a:lnTo>
                  <a:pt x="0" y="0"/>
                </a:lnTo>
                <a:close/>
              </a:path>
              <a:path w="6687820" h="6113145">
                <a:moveTo>
                  <a:pt x="0" y="0"/>
                </a:moveTo>
                <a:lnTo>
                  <a:pt x="6687515" y="0"/>
                </a:lnTo>
                <a:lnTo>
                  <a:pt x="6687515" y="4320819"/>
                </a:lnTo>
                <a:lnTo>
                  <a:pt x="0" y="4320819"/>
                </a:lnTo>
                <a:lnTo>
                  <a:pt x="0" y="0"/>
                </a:lnTo>
                <a:close/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50344" y="1356019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2.93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2.07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0.59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2.70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10644" y="718200"/>
          <a:ext cx="6693534" cy="2546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1717319">
                <a:tc gridSpan="2">
                  <a:txBody>
                    <a:bodyPr/>
                    <a:lstStyle/>
                    <a:p>
                      <a:pPr marL="63500" marR="40195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4.1.4.1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Expenditure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infrastructure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augmentation,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excluding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salary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year-wise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(INR in lakhs)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32321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 Details of budget allocation, excluding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salary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years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(Data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Template)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347345" y="3551688"/>
            <a:ext cx="6738620" cy="3424554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lvl="1" marL="279400" indent="-266700">
              <a:lnSpc>
                <a:spcPct val="100000"/>
              </a:lnSpc>
              <a:spcBef>
                <a:spcPts val="700"/>
              </a:spcBef>
              <a:buAutoNum type="arabicPeriod" startAt="2"/>
              <a:tabLst>
                <a:tab pos="279400" algn="l"/>
              </a:tabLst>
            </a:pPr>
            <a:r>
              <a:rPr dirty="0" sz="1400" b="1">
                <a:latin typeface="Times New Roman"/>
                <a:cs typeface="Times New Roman"/>
              </a:rPr>
              <a:t>Library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as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a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Learning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Resource</a:t>
            </a:r>
            <a:endParaRPr sz="1400">
              <a:latin typeface="Times New Roman"/>
              <a:cs typeface="Times New Roman"/>
            </a:endParaRPr>
          </a:p>
          <a:p>
            <a:pPr lvl="2" marL="571500" indent="-342900">
              <a:lnSpc>
                <a:spcPct val="100000"/>
              </a:lnSpc>
              <a:spcBef>
                <a:spcPts val="515"/>
              </a:spcBef>
              <a:buAutoNum type="arabicPeriod"/>
              <a:tabLst>
                <a:tab pos="571500" algn="l"/>
              </a:tabLst>
            </a:pPr>
            <a:r>
              <a:rPr dirty="0" sz="1200" b="1">
                <a:latin typeface="Times New Roman"/>
                <a:cs typeface="Times New Roman"/>
              </a:rPr>
              <a:t>Library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automated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using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Integrated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Library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Management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System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(ILMS)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2286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2286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As we know library is full of knowledge, there are many books regarding different fields. As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mentioned before this institution is situated in tribal area, books are not easily available so our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library is rich in books. Library verandah, named Mahatma Gandhi Vachnalaya,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 used as a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reading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room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where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read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books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,magazines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news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papers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(both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English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Hindi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news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papers are available )in their leisure time . The library is has the natural light and fresh airy space.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library and reading room are under the surveillance of cctv camera so as to maintain peaceful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environment and to maintain discipline among the students. We are planning to update the library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present scenario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so that every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library user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may have message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regarding it.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228600" marR="5080" indent="71882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In this institution more than 75% are girls of total strength. And maximum students are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below poverty line, they are financially weak so they cannot afford money for buying books. Having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mind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issues,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requirement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more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books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3244" y="8227935"/>
            <a:ext cx="4356735" cy="1541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4.2.2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subscription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following</a:t>
            </a:r>
            <a:r>
              <a:rPr dirty="0" sz="1200" spc="2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e-resources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342265">
              <a:lnSpc>
                <a:spcPct val="100000"/>
              </a:lnSpc>
            </a:pPr>
            <a:r>
              <a:rPr dirty="0" sz="1200" spc="5" b="1">
                <a:latin typeface="Times New Roman"/>
                <a:cs typeface="Times New Roman"/>
              </a:rPr>
              <a:t>1.e-journals</a:t>
            </a:r>
            <a:endParaRPr sz="1200">
              <a:latin typeface="Times New Roman"/>
              <a:cs typeface="Times New Roman"/>
            </a:endParaRPr>
          </a:p>
          <a:p>
            <a:pPr marL="342265">
              <a:lnSpc>
                <a:spcPct val="100000"/>
              </a:lnSpc>
              <a:spcBef>
                <a:spcPts val="60"/>
              </a:spcBef>
            </a:pPr>
            <a:r>
              <a:rPr dirty="0" sz="1200" spc="5" b="1">
                <a:latin typeface="Times New Roman"/>
                <a:cs typeface="Times New Roman"/>
              </a:rPr>
              <a:t>2.e-ShodhSindhu</a:t>
            </a:r>
            <a:endParaRPr sz="1200">
              <a:latin typeface="Times New Roman"/>
              <a:cs typeface="Times New Roman"/>
            </a:endParaRPr>
          </a:p>
          <a:p>
            <a:pPr marL="342265">
              <a:lnSpc>
                <a:spcPct val="100000"/>
              </a:lnSpc>
              <a:spcBef>
                <a:spcPts val="60"/>
              </a:spcBef>
            </a:pPr>
            <a:r>
              <a:rPr dirty="0" sz="1200" spc="5" b="1">
                <a:latin typeface="Times New Roman"/>
                <a:cs typeface="Times New Roman"/>
              </a:rPr>
              <a:t>3.Shodhganga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Membership</a:t>
            </a:r>
            <a:endParaRPr sz="1200">
              <a:latin typeface="Times New Roman"/>
              <a:cs typeface="Times New Roman"/>
            </a:endParaRPr>
          </a:p>
          <a:p>
            <a:pPr marL="342265">
              <a:lnSpc>
                <a:spcPct val="100000"/>
              </a:lnSpc>
              <a:spcBef>
                <a:spcPts val="60"/>
              </a:spcBef>
            </a:pPr>
            <a:r>
              <a:rPr dirty="0" sz="1200" spc="10" b="1">
                <a:latin typeface="Times New Roman"/>
                <a:cs typeface="Times New Roman"/>
              </a:rPr>
              <a:t>4.e-books</a:t>
            </a:r>
            <a:endParaRPr sz="1200">
              <a:latin typeface="Times New Roman"/>
              <a:cs typeface="Times New Roman"/>
            </a:endParaRPr>
          </a:p>
          <a:p>
            <a:pPr marL="469900" indent="-127635">
              <a:lnSpc>
                <a:spcPct val="100000"/>
              </a:lnSpc>
              <a:spcBef>
                <a:spcPts val="60"/>
              </a:spcBef>
              <a:buAutoNum type="arabicPeriod" startAt="5"/>
              <a:tabLst>
                <a:tab pos="469900" algn="l"/>
              </a:tabLst>
            </a:pPr>
            <a:r>
              <a:rPr dirty="0" sz="1200" b="1">
                <a:latin typeface="Times New Roman"/>
                <a:cs typeface="Times New Roman"/>
              </a:rPr>
              <a:t>Databases</a:t>
            </a:r>
            <a:endParaRPr sz="1200">
              <a:latin typeface="Times New Roman"/>
              <a:cs typeface="Times New Roman"/>
            </a:endParaRPr>
          </a:p>
          <a:p>
            <a:pPr marL="469900" indent="-127635">
              <a:lnSpc>
                <a:spcPct val="100000"/>
              </a:lnSpc>
              <a:spcBef>
                <a:spcPts val="60"/>
              </a:spcBef>
              <a:buAutoNum type="arabicPeriod" startAt="5"/>
              <a:tabLst>
                <a:tab pos="469900" algn="l"/>
              </a:tabLst>
            </a:pPr>
            <a:r>
              <a:rPr dirty="0" sz="1200" b="1">
                <a:latin typeface="Times New Roman"/>
                <a:cs typeface="Times New Roman"/>
              </a:rPr>
              <a:t>Remote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access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e-resources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9328288"/>
            <a:ext cx="6687820" cy="643890"/>
          </a:xfrm>
          <a:custGeom>
            <a:avLst/>
            <a:gdLst/>
            <a:ahLst/>
            <a:cxnLst/>
            <a:rect l="l" t="t" r="r" b="b"/>
            <a:pathLst>
              <a:path w="6687820" h="643890">
                <a:moveTo>
                  <a:pt x="0" y="643624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643624"/>
                </a:lnTo>
              </a:path>
              <a:path w="6687820" h="643890">
                <a:moveTo>
                  <a:pt x="0" y="643624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643624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720000"/>
          <a:ext cx="6693534" cy="1465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256819">
                <a:tc gridSpan="2">
                  <a:txBody>
                    <a:bodyPr/>
                    <a:lstStyle/>
                    <a:p>
                      <a:pPr marL="6350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E.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None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above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63500" marR="14160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Details of subscriptions like e-journals, e-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ShodhSindhu, Shodhganga Membership , Remote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access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library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resources,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Web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interface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etc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(Data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Template)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50344" y="3901658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3.78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0.55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3.67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10644" y="2372019"/>
          <a:ext cx="6693534" cy="3629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891819">
                <a:tc gridSpan="2">
                  <a:txBody>
                    <a:bodyPr/>
                    <a:lstStyle/>
                    <a:p>
                      <a:pPr marL="63500" marR="40513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4.2.3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annual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expenditure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purchase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books/e-books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subscription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journals/e-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journals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 the last 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 (INR in Lakhs)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1.69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17319">
                <a:tc gridSpan="2">
                  <a:txBody>
                    <a:bodyPr/>
                    <a:lstStyle/>
                    <a:p>
                      <a:pPr marL="63500" marR="32448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4.2.3.1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Annual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expenditure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purchase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books/e-books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subscription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journals/e-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journals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wise during last 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 (INR in Lakhs)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63500" marR="24574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Details of annual expenditure for purchase of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books/e-books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journals/e-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journals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years (Data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Template)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10644" y="6187658"/>
          <a:ext cx="6693534" cy="2546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891819">
                <a:tc gridSpan="2">
                  <a:txBody>
                    <a:bodyPr/>
                    <a:lstStyle/>
                    <a:p>
                      <a:pPr marL="63500" marR="422909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4.2.4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day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usage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library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foot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falls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login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data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online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access)  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latest completed academic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5.77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98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4.2.4.1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teachers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using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library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day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over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one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year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Details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library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usage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teachers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students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347345" y="9021145"/>
            <a:ext cx="4568190" cy="94488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lvl="1" marL="279400" indent="-266700">
              <a:lnSpc>
                <a:spcPct val="100000"/>
              </a:lnSpc>
              <a:spcBef>
                <a:spcPts val="700"/>
              </a:spcBef>
              <a:buAutoNum type="arabicPeriod" startAt="3"/>
              <a:tabLst>
                <a:tab pos="279400" algn="l"/>
              </a:tabLst>
            </a:pPr>
            <a:r>
              <a:rPr dirty="0" sz="1400" b="1">
                <a:latin typeface="Times New Roman"/>
                <a:cs typeface="Times New Roman"/>
              </a:rPr>
              <a:t>IT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Infrastructure</a:t>
            </a:r>
            <a:endParaRPr sz="1400">
              <a:latin typeface="Times New Roman"/>
              <a:cs typeface="Times New Roman"/>
            </a:endParaRPr>
          </a:p>
          <a:p>
            <a:pPr lvl="2" marL="571500" indent="-342900">
              <a:lnSpc>
                <a:spcPct val="100000"/>
              </a:lnSpc>
              <a:spcBef>
                <a:spcPts val="515"/>
              </a:spcBef>
              <a:buAutoNum type="arabicPeriod"/>
              <a:tabLst>
                <a:tab pos="571500" algn="l"/>
              </a:tabLst>
            </a:pP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frequently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updates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facilities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including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Wi-Fi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2286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7345" y="704785"/>
            <a:ext cx="15201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Institutional</a:t>
            </a:r>
            <a:r>
              <a:rPr dirty="0" sz="1200" spc="-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Challenge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7345" y="1466785"/>
            <a:ext cx="6793230" cy="1922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93700" indent="-3810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Drinking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water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problem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greatest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challenges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buAutoNum type="arabicPeriod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Repair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maintenance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infrastructural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facilities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  <a:buAutoNum type="arabicPeriod"/>
              <a:tabLst>
                <a:tab pos="490220" algn="l"/>
                <a:tab pos="491490" algn="l"/>
              </a:tabLst>
            </a:pPr>
            <a:r>
              <a:rPr dirty="0" sz="1200" b="1">
                <a:latin typeface="Times New Roman"/>
                <a:cs typeface="Times New Roman"/>
              </a:rPr>
              <a:t>Extracurricular</a:t>
            </a:r>
            <a:r>
              <a:rPr dirty="0" sz="1200" spc="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talents</a:t>
            </a:r>
            <a:r>
              <a:rPr dirty="0" sz="1200" spc="10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ventures</a:t>
            </a:r>
            <a:r>
              <a:rPr dirty="0" sz="1200" spc="10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not</a:t>
            </a:r>
            <a:r>
              <a:rPr dirty="0" sz="1200" spc="10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being</a:t>
            </a:r>
            <a:r>
              <a:rPr dirty="0" sz="1200" spc="10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nurtured</a:t>
            </a:r>
            <a:r>
              <a:rPr dirty="0" sz="1200" spc="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10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current</a:t>
            </a:r>
            <a:r>
              <a:rPr dirty="0" sz="1200" spc="10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system</a:t>
            </a:r>
            <a:r>
              <a:rPr dirty="0" sz="1200" spc="10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due</a:t>
            </a:r>
            <a:r>
              <a:rPr dirty="0" sz="1200" spc="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10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time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constraints.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needs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hostel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70%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total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strength.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buAutoNum type="arabicPeriod"/>
              <a:tabLst>
                <a:tab pos="393065" algn="l"/>
                <a:tab pos="393700" algn="l"/>
              </a:tabLst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does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playground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both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indoor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outdoor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games.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345" y="3859110"/>
            <a:ext cx="6793865" cy="4222750"/>
          </a:xfrm>
          <a:prstGeom prst="rect">
            <a:avLst/>
          </a:prstGeom>
        </p:spPr>
        <p:txBody>
          <a:bodyPr wrap="square" lIns="0" tIns="984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dirty="0" sz="1600" b="1">
                <a:latin typeface="Times New Roman"/>
                <a:cs typeface="Times New Roman"/>
              </a:rPr>
              <a:t>1.3</a:t>
            </a:r>
            <a:r>
              <a:rPr dirty="0" sz="1600" spc="-25" b="1">
                <a:latin typeface="Times New Roman"/>
                <a:cs typeface="Times New Roman"/>
              </a:rPr>
              <a:t> </a:t>
            </a:r>
            <a:r>
              <a:rPr dirty="0" sz="1600" b="1">
                <a:latin typeface="Times New Roman"/>
                <a:cs typeface="Times New Roman"/>
              </a:rPr>
              <a:t>CRITERIA</a:t>
            </a:r>
            <a:r>
              <a:rPr dirty="0" sz="1600" spc="-25" b="1">
                <a:latin typeface="Times New Roman"/>
                <a:cs typeface="Times New Roman"/>
              </a:rPr>
              <a:t> </a:t>
            </a:r>
            <a:r>
              <a:rPr dirty="0" sz="1600" b="1">
                <a:latin typeface="Times New Roman"/>
                <a:cs typeface="Times New Roman"/>
              </a:rPr>
              <a:t>WISE</a:t>
            </a:r>
            <a:r>
              <a:rPr dirty="0" sz="1600" spc="-20" b="1">
                <a:latin typeface="Times New Roman"/>
                <a:cs typeface="Times New Roman"/>
              </a:rPr>
              <a:t> </a:t>
            </a:r>
            <a:r>
              <a:rPr dirty="0" sz="1600" b="1">
                <a:latin typeface="Times New Roman"/>
                <a:cs typeface="Times New Roman"/>
              </a:rPr>
              <a:t>SUMMARY</a:t>
            </a:r>
            <a:endParaRPr sz="16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509"/>
              </a:spcBef>
            </a:pPr>
            <a:r>
              <a:rPr dirty="0" sz="1200" b="1">
                <a:latin typeface="Times New Roman"/>
                <a:cs typeface="Times New Roman"/>
              </a:rPr>
              <a:t>Curricular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Aspects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This college is an affiliated govt. college, so follows the curriculum designed by the affiliating university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Hemchand yadav Vishvavidyalay durg at the onset of each academic session, the college prepares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 calendars of its own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all teachers feel duty found to execute the calendar contents into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actual practice with zeal and commitment. Every teacher maintains student’s attendance and daily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teaching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registers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which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gone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through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checked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principal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just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after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end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each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month.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Teaching plans are prepared by all teachers and they perform their teaching work according to their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plans. This provision acts as an effective monitoring system which keeps the principal and teacher in a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regular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contact as regards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teaching learning task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performed by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Teaching-learning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Evaluation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The college follows strictly the admission guidelines issued by the higher education department of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govt.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Chhattisgarh.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admission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process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follows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notified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schedule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regarding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online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admission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issues of admission forms for their regular admission in the college. All the relevant information is given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admission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seekers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along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admission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application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forms.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admission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given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base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marks obtained in the lost qualifying examination, Govt. reservation policy regarding reservation of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seats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 different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section of society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 strictly followed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admission process.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345" y="8635224"/>
            <a:ext cx="6793865" cy="398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 indent="59055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admission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committee</a:t>
            </a:r>
            <a:r>
              <a:rPr dirty="0" sz="1200" spc="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members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interact</a:t>
            </a:r>
            <a:r>
              <a:rPr dirty="0" sz="1200" spc="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admission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seekers</a:t>
            </a:r>
            <a:r>
              <a:rPr dirty="0" sz="1200" spc="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possible</a:t>
            </a:r>
            <a:r>
              <a:rPr dirty="0" sz="1200" spc="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based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need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admission seekers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advise them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regarding their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choice 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subjects.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7345" y="9587724"/>
            <a:ext cx="67932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2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library</a:t>
            </a:r>
            <a:r>
              <a:rPr dirty="0" sz="1200" spc="2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had</a:t>
            </a:r>
            <a:r>
              <a:rPr dirty="0" sz="1200" spc="2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adequate</a:t>
            </a:r>
            <a:r>
              <a:rPr dirty="0" sz="1200" spc="2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learning</a:t>
            </a:r>
            <a:r>
              <a:rPr dirty="0" sz="1200" spc="2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–</a:t>
            </a:r>
            <a:r>
              <a:rPr dirty="0" sz="1200" spc="2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teaching</a:t>
            </a:r>
            <a:r>
              <a:rPr dirty="0" sz="1200" spc="2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resources.</a:t>
            </a:r>
            <a:r>
              <a:rPr dirty="0" sz="1200" spc="2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</a:t>
            </a:r>
            <a:r>
              <a:rPr dirty="0" sz="1200" spc="2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different</a:t>
            </a:r>
            <a:r>
              <a:rPr dirty="0" sz="1200" spc="2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type</a:t>
            </a:r>
            <a:r>
              <a:rPr dirty="0" sz="1200" spc="2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2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news</a:t>
            </a:r>
            <a:r>
              <a:rPr dirty="0" sz="1200" spc="2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papers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8626969"/>
            <a:ext cx="6687820" cy="1345565"/>
          </a:xfrm>
          <a:custGeom>
            <a:avLst/>
            <a:gdLst/>
            <a:ahLst/>
            <a:cxnLst/>
            <a:rect l="l" t="t" r="r" b="b"/>
            <a:pathLst>
              <a:path w="6687820" h="1345565">
                <a:moveTo>
                  <a:pt x="0" y="1344943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1344943"/>
                </a:lnTo>
              </a:path>
              <a:path w="6687820" h="1345565">
                <a:moveTo>
                  <a:pt x="0" y="1344943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1344943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720000"/>
          <a:ext cx="6693534" cy="642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3873500">
                <a:tc gridSpan="2">
                  <a:txBody>
                    <a:bodyPr/>
                    <a:lstStyle/>
                    <a:p>
                      <a:pPr algn="just" marL="6350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1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IT</a:t>
                      </a:r>
                      <a:r>
                        <a:rPr dirty="0" sz="1200" spc="1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sector</a:t>
                      </a:r>
                      <a:r>
                        <a:rPr dirty="0" sz="1200" spc="1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1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one</a:t>
                      </a:r>
                      <a:r>
                        <a:rPr dirty="0" sz="1200" spc="1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1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1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rapidly</a:t>
                      </a:r>
                      <a:r>
                        <a:rPr dirty="0" sz="1200" spc="1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expanding</a:t>
                      </a:r>
                      <a:r>
                        <a:rPr dirty="0" sz="1200" spc="1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sectors</a:t>
                      </a:r>
                      <a:r>
                        <a:rPr dirty="0" sz="1200" spc="1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dirty="0" sz="1200" spc="1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1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because</a:t>
                      </a:r>
                      <a:r>
                        <a:rPr dirty="0" sz="1200" spc="1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1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this</a:t>
                      </a:r>
                      <a:r>
                        <a:rPr dirty="0" sz="1200" spc="1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1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state</a:t>
                      </a:r>
                      <a:r>
                        <a:rPr dirty="0" sz="1200" spc="1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govt.</a:t>
                      </a:r>
                      <a:r>
                        <a:rPr dirty="0" sz="1200" spc="1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accepted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our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proposal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open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PGDCA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this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tribal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situated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institution.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We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planning</a:t>
                      </a:r>
                      <a:r>
                        <a:rPr dirty="0" sz="1200" spc="2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cater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demands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updated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facilities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sector.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terms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hardware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but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terms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software also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integrated system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 in 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constant developing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process.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Constant guidance is provided to the students by well leaned faculty. The College has a computer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Laboratory with 25 computers and these computers are made accessible to the students to instill the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IT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skill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them.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PGDCA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course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been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running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this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year.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developed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one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smart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classroom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 an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ICT enabled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seminar hall,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 conducting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classes for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students.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also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possesses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other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ICT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equipment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such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printers,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photocopiers,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projectors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screen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speaker and is used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 the sake of 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9380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Keeping pace with the modern technology all official works including salary related matters of both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faculties and the staff, other financial transactions are made through online treasury using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HRMS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(Human Resources Management System).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01319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4.3.2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Computer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ratio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(Data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latest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completed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academic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01319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4.3.3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Bandwidth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internet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connection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C.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MBPS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MBPS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73723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Details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available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bandwidth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internet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connection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Institution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47345" y="7504505"/>
            <a:ext cx="32899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4.4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Maintenance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of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Campus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Infrastructure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2444" y="7735150"/>
            <a:ext cx="6687820" cy="892175"/>
          </a:xfrm>
          <a:prstGeom prst="rect">
            <a:avLst/>
          </a:prstGeom>
          <a:ln w="3600">
            <a:solidFill>
              <a:srgbClr val="808080"/>
            </a:solidFill>
          </a:ln>
        </p:spPr>
        <p:txBody>
          <a:bodyPr wrap="square" lIns="0" tIns="53340" rIns="0" bIns="0" rtlCol="0" vert="horz">
            <a:spAutoFit/>
          </a:bodyPr>
          <a:lstStyle/>
          <a:p>
            <a:pPr marL="63500" marR="296545">
              <a:lnSpc>
                <a:spcPct val="104200"/>
              </a:lnSpc>
              <a:spcBef>
                <a:spcPts val="420"/>
              </a:spcBef>
            </a:pPr>
            <a:r>
              <a:rPr dirty="0" sz="1200" b="1">
                <a:latin typeface="Times New Roman"/>
                <a:cs typeface="Times New Roman"/>
              </a:rPr>
              <a:t>4.4.1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Average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percentage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expenditure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incurred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maintenance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infrastructure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(physical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support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facilities)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excluding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salary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component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last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years(INR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Lakhs)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8.07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3244" y="8675254"/>
            <a:ext cx="6333490" cy="398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>
                <a:latin typeface="Times New Roman"/>
                <a:cs typeface="Times New Roman"/>
              </a:rPr>
              <a:t>4.4.1.1 </a:t>
            </a:r>
            <a:r>
              <a:rPr dirty="0" sz="1200" b="1">
                <a:latin typeface="Times New Roman"/>
                <a:cs typeface="Times New Roman"/>
              </a:rPr>
              <a:t>Expenditure incurred on maintenance of infrastructure (physical facilities and academic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support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facilities)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excluding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salary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component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year-wise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last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(INR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lakhs)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650344" y="9262988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1.94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1.02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0.88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1.62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10644" y="720000"/>
          <a:ext cx="6693534" cy="1462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4445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algn="just" marL="63500" marR="24193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Details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about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assigned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budget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expenditure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on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physical facilities and academic support facilities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(Data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Templates)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2369200"/>
          <a:ext cx="6693534" cy="5912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5273319">
                <a:tc gridSpan="2">
                  <a:txBody>
                    <a:bodyPr/>
                    <a:lstStyle/>
                    <a:p>
                      <a:pPr marL="63500" marR="11811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4.4.2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There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established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systems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procedures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maintaining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utilizing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physical,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academic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support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facilities -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laboratory, library,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sports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complex, computers,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classrooms etc.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9380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Proper maintenance and utilization of physical, academic and support facilities are augmented and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maintained by different committees formed by the principal like Purchase Committee, and Library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Committee, cleanliness committee, right off committee</a:t>
                      </a:r>
                      <a:r>
                        <a:rPr dirty="0" sz="1200" spc="3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etc. infrastructure like water, power supply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looked after by cleanliness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committee. All work is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done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through the tender system as per standard norms or rules laid down by the Department of Higher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Education.</a:t>
                      </a:r>
                      <a:r>
                        <a:rPr dirty="0" sz="1200" spc="2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All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minor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faults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attended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repaired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hired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technicians,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carpenters,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etc.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There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 beautiful garden at this College named Swami Vivekanand Uddhyan where most of the plants are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medicinal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plants.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team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efficient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experienced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gardeners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maintains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this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garden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college.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Planting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 seasonal trees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 carried in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college campus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regularly.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Laboratory: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9380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College has Physics, chemistry, zoology, botany, microbiology, geography its separate labs. The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Laboratory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facilities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made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accessible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all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concerned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departments.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users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 these laboratories pay immense attention while accessing the facilities and handle it with good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care. Every department has Laboratory attendant for proper maintenance of the laboratories.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Besides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these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fourth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grade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employee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also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asked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maintain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cleanliness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each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laboratory.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7155591"/>
            <a:ext cx="6687820" cy="2098675"/>
          </a:xfrm>
          <a:custGeom>
            <a:avLst/>
            <a:gdLst/>
            <a:ahLst/>
            <a:cxnLst/>
            <a:rect l="l" t="t" r="r" b="b"/>
            <a:pathLst>
              <a:path w="6687820" h="2098675">
                <a:moveTo>
                  <a:pt x="0" y="0"/>
                </a:moveTo>
                <a:lnTo>
                  <a:pt x="6687515" y="0"/>
                </a:lnTo>
                <a:lnTo>
                  <a:pt x="6687515" y="2098319"/>
                </a:lnTo>
                <a:lnTo>
                  <a:pt x="0" y="2098319"/>
                </a:lnTo>
                <a:lnTo>
                  <a:pt x="0" y="0"/>
                </a:lnTo>
                <a:close/>
              </a:path>
              <a:path w="6687820" h="2098675">
                <a:moveTo>
                  <a:pt x="0" y="0"/>
                </a:moveTo>
                <a:lnTo>
                  <a:pt x="6687515" y="0"/>
                </a:lnTo>
                <a:lnTo>
                  <a:pt x="6687515" y="2098319"/>
                </a:lnTo>
                <a:lnTo>
                  <a:pt x="0" y="2098319"/>
                </a:lnTo>
                <a:lnTo>
                  <a:pt x="0" y="0"/>
                </a:lnTo>
                <a:close/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47345" y="703947"/>
            <a:ext cx="6865620" cy="673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52284" algn="l"/>
              </a:tabLst>
            </a:pP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Criterion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-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Student</a:t>
            </a:r>
            <a:r>
              <a:rPr dirty="0" u="sng" sz="16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Support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and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Progression	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95"/>
              </a:spcBef>
            </a:pPr>
            <a:r>
              <a:rPr dirty="0" sz="1400" b="1">
                <a:latin typeface="Times New Roman"/>
                <a:cs typeface="Times New Roman"/>
              </a:rPr>
              <a:t>5.1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Student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Support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50344" y="3277472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479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448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424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344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10644" y="1366833"/>
          <a:ext cx="6693534" cy="4708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891819">
                <a:tc gridSpan="2">
                  <a:txBody>
                    <a:bodyPr/>
                    <a:lstStyle/>
                    <a:p>
                      <a:pPr marL="63500" marR="58801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5.1.1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benefited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scholarships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freeships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provided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Government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 last five 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81.02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098319">
                <a:tc gridSpan="2">
                  <a:txBody>
                    <a:bodyPr/>
                    <a:lstStyle/>
                    <a:p>
                      <a:pPr marL="63500" marR="9969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5.1.1.1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 of students benefited by scholarships and free ships provided by the institution,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Government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non-government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bodies,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industries,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individuals,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philanthropists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 (other than students receiving scholarships under the government schemes for reserved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categories)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28448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self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attested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letter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list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students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sanctioned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scholarship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63500" marR="64769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 any additional information Average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benefited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scholarships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freeships provided by the Government during the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years (Data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Template)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512444" y="6263772"/>
            <a:ext cx="6687820" cy="892175"/>
          </a:xfrm>
          <a:prstGeom prst="rect">
            <a:avLst/>
          </a:prstGeom>
          <a:ln w="3600">
            <a:solidFill>
              <a:srgbClr val="808080"/>
            </a:solidFill>
          </a:ln>
        </p:spPr>
        <p:txBody>
          <a:bodyPr wrap="square" lIns="0" tIns="53340" rIns="0" bIns="0" rtlCol="0" vert="horz">
            <a:spAutoFit/>
          </a:bodyPr>
          <a:lstStyle/>
          <a:p>
            <a:pPr marL="63500" marR="520700">
              <a:lnSpc>
                <a:spcPct val="104200"/>
              </a:lnSpc>
              <a:spcBef>
                <a:spcPts val="420"/>
              </a:spcBef>
            </a:pPr>
            <a:r>
              <a:rPr dirty="0" sz="1200" b="1">
                <a:latin typeface="Times New Roman"/>
                <a:cs typeface="Times New Roman"/>
              </a:rPr>
              <a:t>5.1.2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Average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percentage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benefitted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scholarships,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freeships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etc.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provided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/ non- government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agencies during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last five years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3244" y="7203876"/>
            <a:ext cx="6541770" cy="779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>
                <a:latin typeface="Times New Roman"/>
                <a:cs typeface="Times New Roman"/>
              </a:rPr>
              <a:t>5.1.2.1 </a:t>
            </a:r>
            <a:r>
              <a:rPr dirty="0" sz="1200" b="1">
                <a:latin typeface="Times New Roman"/>
                <a:cs typeface="Times New Roman"/>
              </a:rPr>
              <a:t>Number of students benefited by scholarships and free ships provided by the institution,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Government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non-government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bodies,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industries,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individuals,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philanthropists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last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years (other than students receiving scholarships under the government schemes for reserved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categories)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650344" y="8172611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9237458"/>
            <a:ext cx="6687820" cy="734695"/>
          </a:xfrm>
          <a:custGeom>
            <a:avLst/>
            <a:gdLst/>
            <a:ahLst/>
            <a:cxnLst/>
            <a:rect l="l" t="t" r="r" b="b"/>
            <a:pathLst>
              <a:path w="6687820" h="734695">
                <a:moveTo>
                  <a:pt x="0" y="734454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734454"/>
                </a:lnTo>
              </a:path>
              <a:path w="6687820" h="734695">
                <a:moveTo>
                  <a:pt x="0" y="734454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734454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1924700"/>
          <a:ext cx="6693534" cy="2991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925"/>
                <a:gridCol w="133985"/>
                <a:gridCol w="3209924"/>
                <a:gridCol w="133984"/>
              </a:tblGrid>
              <a:tr h="1844319">
                <a:tc gridSpan="4">
                  <a:txBody>
                    <a:bodyPr/>
                    <a:lstStyle/>
                    <a:p>
                      <a:pPr lvl="2" marL="63500" marR="540385">
                        <a:lnSpc>
                          <a:spcPct val="104200"/>
                        </a:lnSpc>
                        <a:spcBef>
                          <a:spcPts val="420"/>
                        </a:spcBef>
                        <a:buAutoNum type="arabicPeriod" startAt="3"/>
                        <a:tabLst>
                          <a:tab pos="4064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Capacity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building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skills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enhancement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initiatives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taken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include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following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2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Times New Roman"/>
                        <a:buAutoNum type="arabicPeriod" startAt="3"/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Soft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skills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Language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communication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skills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Life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skills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(Yoga,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physical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fitness,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health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hygiene)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ICT/computing</a:t>
                      </a:r>
                      <a:r>
                        <a:rPr dirty="0" sz="1200" spc="2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skills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B.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above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08000">
                <a:tc gridSpan="2">
                  <a:txBody>
                    <a:bodyPr/>
                    <a:lstStyle/>
                    <a:p>
                      <a:pPr marL="63500" marR="78867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Details of capability building and skills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enhancement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initiatives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(Data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Template)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Institutional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website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50344" y="6632158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10644" y="5102519"/>
          <a:ext cx="6693534" cy="3946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891819">
                <a:tc gridSpan="2">
                  <a:txBody>
                    <a:bodyPr/>
                    <a:lstStyle/>
                    <a:p>
                      <a:pPr marL="63500" marR="6413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5.1.4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benefitted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guidance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competitive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examinations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career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counselling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offered by 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 during the 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 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1.99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17319">
                <a:tc gridSpan="2">
                  <a:txBody>
                    <a:bodyPr/>
                    <a:lstStyle/>
                    <a:p>
                      <a:pPr marL="63500" marR="69850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5.1.4.1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benefitted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guidance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competitive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examinations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career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counselling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offered by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institution</a:t>
                      </a:r>
                      <a:r>
                        <a:rPr dirty="0" sz="1200" spc="2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 wise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 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 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63500" marR="29337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Number of students benefited by guidance for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competitive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examinations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career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counselling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 last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five 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10644" y="718200"/>
          <a:ext cx="6693534" cy="1019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algn="just" marL="63500" marR="18288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Number of students benefited by scholarships and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freeships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institution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non-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government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agencies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dirty="0" sz="1200" spc="-2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 years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(Date Template)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6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6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6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563244" y="9285744"/>
            <a:ext cx="6019800" cy="398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5.1.5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transparent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mechanism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timely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redressal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grievances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including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sexual harassment and ragging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cases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10644" y="7990169"/>
          <a:ext cx="6693534" cy="1848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701319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5.2.2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progressing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higher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education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5.2.2.1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outgoing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progression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higher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education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233679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Details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student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progression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higher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education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(Data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Template)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720000"/>
          <a:ext cx="6693534" cy="34340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1590319">
                <a:tc gridSpan="2">
                  <a:txBody>
                    <a:bodyPr/>
                    <a:lstStyle/>
                    <a:p>
                      <a:pPr marL="520700" indent="-127635">
                        <a:lnSpc>
                          <a:spcPts val="1420"/>
                        </a:lnSpc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Implementation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guidelines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statutory/regulatory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bodies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Organisation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wide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awareness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undertakings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policies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zero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tolerance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Mechanisms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submission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2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online/offline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students’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grievances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Timely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redressal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2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grievances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through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appropriate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committees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A.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All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above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algn="just" marL="63500" marR="57213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Minutes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meetings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student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redressal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committee, prevention of sexual harassment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committee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Anti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Ragging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committee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46609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Details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student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grievances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including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sexual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harassment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ragging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cases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47345" y="4517185"/>
            <a:ext cx="1828164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5.2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Student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Progression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650344" y="5894669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10644" y="4746030"/>
          <a:ext cx="6693534" cy="3057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701319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5.2.1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placement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outgoing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2.39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526819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5.2.1.1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outgoing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placed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wise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34798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Details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student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placement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five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years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(Data Template)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6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6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6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8502788"/>
            <a:ext cx="6687820" cy="1469390"/>
          </a:xfrm>
          <a:custGeom>
            <a:avLst/>
            <a:gdLst/>
            <a:ahLst/>
            <a:cxnLst/>
            <a:rect l="l" t="t" r="r" b="b"/>
            <a:pathLst>
              <a:path w="6687820" h="1469390">
                <a:moveTo>
                  <a:pt x="0" y="1469124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1469124"/>
                </a:lnTo>
              </a:path>
              <a:path w="6687820" h="1469390">
                <a:moveTo>
                  <a:pt x="0" y="1469124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1469124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50344" y="2819338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50344" y="4727158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10644" y="908700"/>
          <a:ext cx="6693534" cy="59175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1082319">
                <a:tc gridSpan="2">
                  <a:txBody>
                    <a:bodyPr/>
                    <a:lstStyle/>
                    <a:p>
                      <a:pPr marL="63500" marR="29146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5.2.3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qualifying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state/national/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international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level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examinations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 the last five years (eg: IIT-JAM/CLAT/ NET/SLET/GATE/ GMAT/CAT/GRE/ TOEFL/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Civil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Services/State government examinations, etc.)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07819">
                <a:tc gridSpan="2">
                  <a:txBody>
                    <a:bodyPr/>
                    <a:lstStyle/>
                    <a:p>
                      <a:pPr algn="just" marL="63500" marR="56642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5.2.3.1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 of students qualifying in state/ national/ international level examinations (eg: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IIT/JAM/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NET/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SLET/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GATE/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GMAT/CAT/GRE/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TOEFL/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Civil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Services/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State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government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examinations</a:t>
                      </a:r>
                      <a:r>
                        <a:rPr dirty="0" sz="1200" b="1" i="1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z="1200" spc="-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i="1">
                          <a:latin typeface="Times New Roman"/>
                          <a:cs typeface="Times New Roman"/>
                        </a:rPr>
                        <a:t>etc.)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) year-wise 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 five 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07819">
                <a:tc gridSpan="2">
                  <a:txBody>
                    <a:bodyPr/>
                    <a:lstStyle/>
                    <a:p>
                      <a:pPr marL="63500" marR="40576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5.2.3.2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 of students appearing in state/ national/ international level examinations (eg: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JAM/CLAT/NET/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SLET/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GATE/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GMAT/CAT,GRE/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TOFEL/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Civil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Services/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State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government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examinations)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year-wise during last 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63500" marR="13208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Number of students qualifying in state/ national/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international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level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examinations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five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years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(Data Template)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347345" y="7189824"/>
            <a:ext cx="301371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5.3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Student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Participation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and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Activities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2444" y="7420469"/>
            <a:ext cx="6687820" cy="1082675"/>
          </a:xfrm>
          <a:prstGeom prst="rect">
            <a:avLst/>
          </a:prstGeom>
          <a:ln w="3600">
            <a:solidFill>
              <a:srgbClr val="808080"/>
            </a:solidFill>
          </a:ln>
        </p:spPr>
        <p:txBody>
          <a:bodyPr wrap="square" lIns="0" tIns="53340" rIns="0" bIns="0" rtlCol="0" vert="horz">
            <a:spAutoFit/>
          </a:bodyPr>
          <a:lstStyle/>
          <a:p>
            <a:pPr algn="just" marL="63500" marR="342900">
              <a:lnSpc>
                <a:spcPct val="104200"/>
              </a:lnSpc>
              <a:spcBef>
                <a:spcPts val="420"/>
              </a:spcBef>
            </a:pPr>
            <a:r>
              <a:rPr dirty="0" sz="1200" b="1">
                <a:latin typeface="Times New Roman"/>
                <a:cs typeface="Times New Roman"/>
              </a:rPr>
              <a:t>5.3.1 Number of awards/medals won by students for outstanding performance in sports/cultural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activities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inter-university/state/national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/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international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level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(award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team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event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should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counted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 one) during the last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 years.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3244" y="8551074"/>
            <a:ext cx="6578600" cy="5892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>
                <a:latin typeface="Times New Roman"/>
                <a:cs typeface="Times New Roman"/>
              </a:rPr>
              <a:t>5.3.1.1 </a:t>
            </a:r>
            <a:r>
              <a:rPr dirty="0" sz="1200" b="1">
                <a:latin typeface="Times New Roman"/>
                <a:cs typeface="Times New Roman"/>
              </a:rPr>
              <a:t>Number of awards/medals for outstanding performance in sports/cultural activities at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university/state/national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/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international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level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(award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team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should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counted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one)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year-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wise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during the last five years.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650344" y="9329308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2879000"/>
            <a:ext cx="6687820" cy="7092950"/>
          </a:xfrm>
          <a:custGeom>
            <a:avLst/>
            <a:gdLst/>
            <a:ahLst/>
            <a:cxnLst/>
            <a:rect l="l" t="t" r="r" b="b"/>
            <a:pathLst>
              <a:path w="6687820" h="7092950">
                <a:moveTo>
                  <a:pt x="0" y="7092912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7092912"/>
                </a:lnTo>
              </a:path>
              <a:path w="6687820" h="7092950">
                <a:moveTo>
                  <a:pt x="0" y="7092912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7092912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720000"/>
          <a:ext cx="6693534" cy="1970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4445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63500" marR="18732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Number of awards/medals for outstanding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performance in sports/cultural activities at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university/state/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national/international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level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during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last five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year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e-copies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award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letters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certificates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3244" y="2927285"/>
            <a:ext cx="6522720" cy="649795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71755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5.3.2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facilitates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students’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representation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engagement</a:t>
            </a:r>
            <a:r>
              <a:rPr dirty="0" sz="1200" spc="2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various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administrative,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co-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curricular and extracurricular activities following duly established processes and norms (student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council,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 representation on various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bodies)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Govt Kangla Manjhi College believes in youth empowerment through quality education. Hence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enough space is given for co-curricular, extracurricular activities of the college. The students are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involved in a number of activities at institution level and also at society level. The Student's Council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 set up as per the norms and meetings laid down by the Department of Higher Education ,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Government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Chhattisgarh.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Student’s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Council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election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conducted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selecting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student’s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representatives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 the various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arena for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benefit of the students.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However, from 2017 onwards Student’s council election was not held. However, there are unelected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representatives for rendering a helping hand to fellow mates. One representative from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each class is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elected as class representative (CR) from all the programs running in the college. The CR is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spokesperson of its class and conveys any grievances to the concerned authorities for any solution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thereof. The governing body is formed as per government norms through class representatives. The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taken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administrative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committees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such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NSS,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sports,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Annual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Gathering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etc.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The student’s representatives encourage and motivate other students to participate in student’s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oriented programmes such as Freshers welcome, Sarswati puja, Republic day, Independence day,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Voters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day, Yoga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day, Environment day,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debte, rangoli, essay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writing etc.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representatives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assist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teachers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making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such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events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successful.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student’s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representative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also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ensures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maintain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discipline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encouraging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follow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rules and regulations laid down by the college and insist other students to maintain a green, plastic-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free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campus.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The NSS unit wings also help to maintain discipline of the college. NSS helps in the beautification of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college. With the help of the student’s representative, sports and cultural events competitions,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tree plantations in the college are organized. Thus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student council actively plays an important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role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 upgrading the image 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college.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50344" y="3327339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1797700"/>
          <a:ext cx="6693534" cy="4454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891819">
                <a:tc gridSpan="2">
                  <a:txBody>
                    <a:bodyPr/>
                    <a:lstStyle/>
                    <a:p>
                      <a:pPr marL="63500" marR="11747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5.3.3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sports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cultural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events/competitions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which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participated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 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 years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(organised by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institution/other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1.6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17319">
                <a:tc gridSpan="2">
                  <a:txBody>
                    <a:bodyPr/>
                    <a:lstStyle/>
                    <a:p>
                      <a:pPr marL="63500" marR="55753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5.3.3.1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sports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cultural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events/competitions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which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participated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year-wise during last 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Report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event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63500" marR="18669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sports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cultural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events/competitions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 which students of the Institution participated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during last five years (organised by the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institution/other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institutions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(Data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Template)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10644" y="720000"/>
          <a:ext cx="6693534" cy="890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925"/>
                <a:gridCol w="133985"/>
                <a:gridCol w="3209924"/>
                <a:gridCol w="133984"/>
              </a:tblGrid>
              <a:tr h="254000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Paste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347345" y="6615505"/>
            <a:ext cx="185801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5.4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Alumni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Engagement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2444" y="6846150"/>
            <a:ext cx="6687820" cy="3178175"/>
          </a:xfrm>
          <a:prstGeom prst="rect">
            <a:avLst/>
          </a:prstGeom>
          <a:ln w="3600">
            <a:solidFill>
              <a:srgbClr val="808080"/>
            </a:solidFill>
          </a:ln>
        </p:spPr>
        <p:txBody>
          <a:bodyPr wrap="square" lIns="0" tIns="53340" rIns="0" bIns="0" rtlCol="0" vert="horz">
            <a:spAutoFit/>
          </a:bodyPr>
          <a:lstStyle/>
          <a:p>
            <a:pPr marL="63500" marR="279400">
              <a:lnSpc>
                <a:spcPct val="104200"/>
              </a:lnSpc>
              <a:spcBef>
                <a:spcPts val="420"/>
              </a:spcBef>
            </a:pPr>
            <a:r>
              <a:rPr dirty="0" sz="1200" b="1">
                <a:latin typeface="Times New Roman"/>
                <a:cs typeface="Times New Roman"/>
              </a:rPr>
              <a:t>5.4.1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There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registered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Alumni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Association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that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contributes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significantly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development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 through financial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and/or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other support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services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63500" marR="118745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There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Alumni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association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institution.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Registration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under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process.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created a whatsapp group of Alumni through which we get feedback from them. By analyzing their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fruitful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suggestion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always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try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implement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betterment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students.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If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get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job whether in govt. sector or in private sector they inform us happily and other students of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group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inspired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them.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job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holder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honored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prize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distributing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ceremony.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Time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time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meetings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Alumni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organized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which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they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suggest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 the students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welfare and 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development 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college.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2444" y="720000"/>
            <a:ext cx="6687820" cy="701675"/>
          </a:xfrm>
          <a:prstGeom prst="rect">
            <a:avLst/>
          </a:prstGeom>
          <a:ln w="3600">
            <a:solidFill>
              <a:srgbClr val="808080"/>
            </a:solidFill>
          </a:ln>
        </p:spPr>
        <p:txBody>
          <a:bodyPr wrap="square" lIns="0" tIns="60960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480"/>
              </a:spcBef>
            </a:pPr>
            <a:r>
              <a:rPr dirty="0" sz="1200" b="1">
                <a:latin typeface="Times New Roman"/>
                <a:cs typeface="Times New Roman"/>
              </a:rPr>
              <a:t>5.4.2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Alumni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contribution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last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(INR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lakhs)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E.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&lt;1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Lakhs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1368633"/>
            <a:ext cx="6687820" cy="8603615"/>
          </a:xfrm>
          <a:custGeom>
            <a:avLst/>
            <a:gdLst/>
            <a:ahLst/>
            <a:cxnLst/>
            <a:rect l="l" t="t" r="r" b="b"/>
            <a:pathLst>
              <a:path w="6687820" h="8603615">
                <a:moveTo>
                  <a:pt x="0" y="8603279"/>
                </a:moveTo>
                <a:lnTo>
                  <a:pt x="0" y="6245555"/>
                </a:lnTo>
                <a:lnTo>
                  <a:pt x="6687515" y="6245555"/>
                </a:lnTo>
                <a:lnTo>
                  <a:pt x="6687515" y="8603279"/>
                </a:lnTo>
              </a:path>
              <a:path w="6687820" h="8603615">
                <a:moveTo>
                  <a:pt x="0" y="8603279"/>
                </a:moveTo>
                <a:lnTo>
                  <a:pt x="0" y="6245555"/>
                </a:lnTo>
                <a:lnTo>
                  <a:pt x="6687515" y="6245555"/>
                </a:lnTo>
                <a:lnTo>
                  <a:pt x="6687515" y="8603279"/>
                </a:lnTo>
              </a:path>
              <a:path w="6687820" h="8603615">
                <a:moveTo>
                  <a:pt x="0" y="0"/>
                </a:moveTo>
                <a:lnTo>
                  <a:pt x="6687515" y="0"/>
                </a:lnTo>
                <a:lnTo>
                  <a:pt x="6687515" y="6245555"/>
                </a:lnTo>
                <a:lnTo>
                  <a:pt x="0" y="6245555"/>
                </a:lnTo>
                <a:lnTo>
                  <a:pt x="0" y="0"/>
                </a:lnTo>
                <a:close/>
              </a:path>
              <a:path w="6687820" h="8603615">
                <a:moveTo>
                  <a:pt x="0" y="0"/>
                </a:moveTo>
                <a:lnTo>
                  <a:pt x="6687515" y="0"/>
                </a:lnTo>
                <a:lnTo>
                  <a:pt x="6687515" y="6245555"/>
                </a:lnTo>
                <a:lnTo>
                  <a:pt x="0" y="6245555"/>
                </a:lnTo>
                <a:lnTo>
                  <a:pt x="0" y="0"/>
                </a:lnTo>
                <a:close/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47345" y="703947"/>
            <a:ext cx="6865620" cy="30200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52284" algn="l"/>
              </a:tabLst>
            </a:pP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Criterion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6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-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Governance,</a:t>
            </a:r>
            <a:r>
              <a:rPr dirty="0" u="sng" sz="16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Leadership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and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Management	</a:t>
            </a:r>
            <a:endParaRPr sz="1600">
              <a:latin typeface="Times New Roman"/>
              <a:cs typeface="Times New Roman"/>
            </a:endParaRPr>
          </a:p>
          <a:p>
            <a:pPr lvl="1" marL="279400" indent="-266700">
              <a:lnSpc>
                <a:spcPct val="100000"/>
              </a:lnSpc>
              <a:spcBef>
                <a:spcPts val="1495"/>
              </a:spcBef>
              <a:buAutoNum type="arabicPeriod"/>
              <a:tabLst>
                <a:tab pos="279400" algn="l"/>
              </a:tabLst>
            </a:pPr>
            <a:r>
              <a:rPr dirty="0" sz="1400" b="1">
                <a:latin typeface="Times New Roman"/>
                <a:cs typeface="Times New Roman"/>
              </a:rPr>
              <a:t>Institutional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Vision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and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Leadership</a:t>
            </a:r>
            <a:endParaRPr sz="1400">
              <a:latin typeface="Times New Roman"/>
              <a:cs typeface="Times New Roman"/>
            </a:endParaRPr>
          </a:p>
          <a:p>
            <a:pPr lvl="2" marL="228600" marR="210820">
              <a:lnSpc>
                <a:spcPct val="104200"/>
              </a:lnSpc>
              <a:spcBef>
                <a:spcPts val="455"/>
              </a:spcBef>
              <a:buAutoNum type="arabicPeriod"/>
              <a:tabLst>
                <a:tab pos="571500" algn="l"/>
              </a:tabLst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governance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reflective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tune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vision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mission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2286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228600" marR="131445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Today we visualize the 15th year of glorious existence of Govt Kangla Manjhi College. Though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co-education,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continuously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stepping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towards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successful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journey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women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empowerment through the development and application of knowledge and wisdom. The purpose of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such engagement will be to create an inclusive society that promotes and protects the dignity,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equality, social justice and human rights for all with special emphasis on empowerment of women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 responding to social change realities. Apart from this we inspire and prepare our students to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compete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national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international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platforms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fields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sports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well.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06094" y="4743259"/>
            <a:ext cx="51435" cy="2353945"/>
          </a:xfrm>
          <a:custGeom>
            <a:avLst/>
            <a:gdLst/>
            <a:ahLst/>
            <a:cxnLst/>
            <a:rect l="l" t="t" r="r" b="b"/>
            <a:pathLst>
              <a:path w="51434" h="2353945">
                <a:moveTo>
                  <a:pt x="50850" y="2326754"/>
                </a:moveTo>
                <a:lnTo>
                  <a:pt x="25044" y="2302916"/>
                </a:lnTo>
                <a:lnTo>
                  <a:pt x="23431" y="2302992"/>
                </a:lnTo>
                <a:lnTo>
                  <a:pt x="0" y="2327554"/>
                </a:lnTo>
                <a:lnTo>
                  <a:pt x="0" y="2329180"/>
                </a:lnTo>
                <a:lnTo>
                  <a:pt x="25044" y="2353818"/>
                </a:lnTo>
                <a:lnTo>
                  <a:pt x="28270" y="2353665"/>
                </a:lnTo>
                <a:lnTo>
                  <a:pt x="50850" y="2329980"/>
                </a:lnTo>
                <a:lnTo>
                  <a:pt x="50850" y="2328367"/>
                </a:lnTo>
                <a:lnTo>
                  <a:pt x="50850" y="2326754"/>
                </a:lnTo>
                <a:close/>
              </a:path>
              <a:path w="51434" h="2353945">
                <a:moveTo>
                  <a:pt x="50850" y="2133435"/>
                </a:moveTo>
                <a:lnTo>
                  <a:pt x="25044" y="2109597"/>
                </a:lnTo>
                <a:lnTo>
                  <a:pt x="23431" y="2109673"/>
                </a:lnTo>
                <a:lnTo>
                  <a:pt x="0" y="2134235"/>
                </a:lnTo>
                <a:lnTo>
                  <a:pt x="0" y="2135860"/>
                </a:lnTo>
                <a:lnTo>
                  <a:pt x="25044" y="2160498"/>
                </a:lnTo>
                <a:lnTo>
                  <a:pt x="28270" y="2160346"/>
                </a:lnTo>
                <a:lnTo>
                  <a:pt x="50850" y="2136660"/>
                </a:lnTo>
                <a:lnTo>
                  <a:pt x="50850" y="2135047"/>
                </a:lnTo>
                <a:lnTo>
                  <a:pt x="50850" y="2133435"/>
                </a:lnTo>
                <a:close/>
              </a:path>
              <a:path w="51434" h="2353945">
                <a:moveTo>
                  <a:pt x="50850" y="1749615"/>
                </a:moveTo>
                <a:lnTo>
                  <a:pt x="25044" y="1725777"/>
                </a:lnTo>
                <a:lnTo>
                  <a:pt x="23431" y="1725853"/>
                </a:lnTo>
                <a:lnTo>
                  <a:pt x="0" y="1750415"/>
                </a:lnTo>
                <a:lnTo>
                  <a:pt x="0" y="1752041"/>
                </a:lnTo>
                <a:lnTo>
                  <a:pt x="25044" y="1776679"/>
                </a:lnTo>
                <a:lnTo>
                  <a:pt x="28270" y="1776526"/>
                </a:lnTo>
                <a:lnTo>
                  <a:pt x="50850" y="1752841"/>
                </a:lnTo>
                <a:lnTo>
                  <a:pt x="50850" y="1751228"/>
                </a:lnTo>
                <a:lnTo>
                  <a:pt x="50850" y="1749615"/>
                </a:lnTo>
                <a:close/>
              </a:path>
              <a:path w="51434" h="2353945">
                <a:moveTo>
                  <a:pt x="50850" y="1365796"/>
                </a:moveTo>
                <a:lnTo>
                  <a:pt x="25044" y="1341958"/>
                </a:lnTo>
                <a:lnTo>
                  <a:pt x="23431" y="1342034"/>
                </a:lnTo>
                <a:lnTo>
                  <a:pt x="0" y="1366596"/>
                </a:lnTo>
                <a:lnTo>
                  <a:pt x="0" y="1368221"/>
                </a:lnTo>
                <a:lnTo>
                  <a:pt x="25044" y="1392859"/>
                </a:lnTo>
                <a:lnTo>
                  <a:pt x="28270" y="1392707"/>
                </a:lnTo>
                <a:lnTo>
                  <a:pt x="50850" y="1369021"/>
                </a:lnTo>
                <a:lnTo>
                  <a:pt x="50850" y="1367409"/>
                </a:lnTo>
                <a:lnTo>
                  <a:pt x="50850" y="1365796"/>
                </a:lnTo>
                <a:close/>
              </a:path>
              <a:path w="51434" h="2353945">
                <a:moveTo>
                  <a:pt x="50850" y="791476"/>
                </a:moveTo>
                <a:lnTo>
                  <a:pt x="25044" y="767638"/>
                </a:lnTo>
                <a:lnTo>
                  <a:pt x="23431" y="767715"/>
                </a:lnTo>
                <a:lnTo>
                  <a:pt x="0" y="792276"/>
                </a:lnTo>
                <a:lnTo>
                  <a:pt x="0" y="793902"/>
                </a:lnTo>
                <a:lnTo>
                  <a:pt x="25044" y="818540"/>
                </a:lnTo>
                <a:lnTo>
                  <a:pt x="28270" y="818388"/>
                </a:lnTo>
                <a:lnTo>
                  <a:pt x="50850" y="794702"/>
                </a:lnTo>
                <a:lnTo>
                  <a:pt x="50850" y="793089"/>
                </a:lnTo>
                <a:lnTo>
                  <a:pt x="50850" y="791476"/>
                </a:lnTo>
                <a:close/>
              </a:path>
              <a:path w="51434" h="2353945">
                <a:moveTo>
                  <a:pt x="50850" y="407657"/>
                </a:moveTo>
                <a:lnTo>
                  <a:pt x="25044" y="383819"/>
                </a:lnTo>
                <a:lnTo>
                  <a:pt x="23431" y="383895"/>
                </a:lnTo>
                <a:lnTo>
                  <a:pt x="0" y="408457"/>
                </a:lnTo>
                <a:lnTo>
                  <a:pt x="0" y="410083"/>
                </a:lnTo>
                <a:lnTo>
                  <a:pt x="25044" y="434721"/>
                </a:lnTo>
                <a:lnTo>
                  <a:pt x="28270" y="434568"/>
                </a:lnTo>
                <a:lnTo>
                  <a:pt x="50850" y="410883"/>
                </a:lnTo>
                <a:lnTo>
                  <a:pt x="50850" y="409270"/>
                </a:lnTo>
                <a:lnTo>
                  <a:pt x="50850" y="407657"/>
                </a:lnTo>
                <a:close/>
              </a:path>
              <a:path w="51434" h="2353945">
                <a:moveTo>
                  <a:pt x="50850" y="23837"/>
                </a:moveTo>
                <a:lnTo>
                  <a:pt x="25044" y="0"/>
                </a:lnTo>
                <a:lnTo>
                  <a:pt x="23431" y="76"/>
                </a:lnTo>
                <a:lnTo>
                  <a:pt x="0" y="24638"/>
                </a:lnTo>
                <a:lnTo>
                  <a:pt x="0" y="26263"/>
                </a:lnTo>
                <a:lnTo>
                  <a:pt x="25044" y="50901"/>
                </a:lnTo>
                <a:lnTo>
                  <a:pt x="28270" y="50749"/>
                </a:lnTo>
                <a:lnTo>
                  <a:pt x="50850" y="27063"/>
                </a:lnTo>
                <a:lnTo>
                  <a:pt x="50850" y="25450"/>
                </a:lnTo>
                <a:lnTo>
                  <a:pt x="50850" y="238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63244" y="4277238"/>
            <a:ext cx="6522720" cy="28924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Mission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469265" marR="508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To provide quality higher education and value based learning to female students at minimal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cost.</a:t>
            </a:r>
            <a:endParaRPr sz="1200">
              <a:latin typeface="Times New Roman"/>
              <a:cs typeface="Times New Roman"/>
            </a:endParaRPr>
          </a:p>
          <a:p>
            <a:pPr algn="just" marL="469265" marR="5080">
              <a:lnSpc>
                <a:spcPct val="104200"/>
              </a:lnSpc>
              <a:spcBef>
                <a:spcPts val="20"/>
              </a:spcBef>
            </a:pPr>
            <a:r>
              <a:rPr dirty="0" sz="1200" b="1">
                <a:latin typeface="Times New Roman"/>
                <a:cs typeface="Times New Roman"/>
              </a:rPr>
              <a:t>Broadening the base of women's education in keeping with the framework of a pluralistic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society.</a:t>
            </a:r>
            <a:endParaRPr sz="1200">
              <a:latin typeface="Times New Roman"/>
              <a:cs typeface="Times New Roman"/>
            </a:endParaRPr>
          </a:p>
          <a:p>
            <a:pPr algn="just" marL="469265" marR="5080">
              <a:lnSpc>
                <a:spcPct val="104200"/>
              </a:lnSpc>
              <a:spcBef>
                <a:spcPts val="20"/>
              </a:spcBef>
            </a:pPr>
            <a:r>
              <a:rPr dirty="0" sz="1200" b="1">
                <a:latin typeface="Times New Roman"/>
                <a:cs typeface="Times New Roman"/>
              </a:rPr>
              <a:t>Promotion of all-round development of the students to face the emerging and futuristic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challenges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arising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from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complexities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rapidly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changing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national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international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scenario.</a:t>
            </a:r>
            <a:endParaRPr sz="1200">
              <a:latin typeface="Times New Roman"/>
              <a:cs typeface="Times New Roman"/>
            </a:endParaRPr>
          </a:p>
          <a:p>
            <a:pPr algn="just" marL="469265" marR="5080">
              <a:lnSpc>
                <a:spcPct val="104200"/>
              </a:lnSpc>
              <a:spcBef>
                <a:spcPts val="25"/>
              </a:spcBef>
            </a:pP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maintain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excellent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standards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utilizing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modern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tools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&amp;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technologies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effective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teaching-learning processes.</a:t>
            </a:r>
            <a:endParaRPr sz="1200">
              <a:latin typeface="Times New Roman"/>
              <a:cs typeface="Times New Roman"/>
            </a:endParaRPr>
          </a:p>
          <a:p>
            <a:pPr algn="just" marL="469265" marR="5080">
              <a:lnSpc>
                <a:spcPct val="104200"/>
              </a:lnSpc>
              <a:spcBef>
                <a:spcPts val="20"/>
              </a:spcBef>
            </a:pPr>
            <a:r>
              <a:rPr dirty="0" sz="1200" b="1">
                <a:latin typeface="Times New Roman"/>
                <a:cs typeface="Times New Roman"/>
              </a:rPr>
              <a:t>To inculcate the Indian heritage and culture and to instill moral values of life in the minds of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youth.</a:t>
            </a:r>
            <a:endParaRPr sz="1200">
              <a:latin typeface="Times New Roman"/>
              <a:cs typeface="Times New Roman"/>
            </a:endParaRPr>
          </a:p>
          <a:p>
            <a:pPr algn="just" marL="469265" marR="219075">
              <a:lnSpc>
                <a:spcPct val="105700"/>
              </a:lnSpc>
            </a:pP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promote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leadership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qualities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develop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entrepreneurial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skills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among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students.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extend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services 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institution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betterment 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society.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63244" y="7662474"/>
            <a:ext cx="6523990" cy="230695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6.1.2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effective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leadership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visible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various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practices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such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decentralization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participative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management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715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strategic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plans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formulated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implemented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various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committees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headed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 committee conveners under the patronage of the Principal. The members of the respective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committees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take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decisions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regarding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execution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various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schemes.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various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non academic activities are carried out with coordination between IQAC and Jan Bhagidari Samiti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(JBS)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the institution.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IQAC</a:t>
            </a:r>
            <a:r>
              <a:rPr dirty="0" sz="1200" spc="229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2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responsible</a:t>
            </a:r>
            <a:r>
              <a:rPr dirty="0" sz="1200" spc="229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229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carriage</a:t>
            </a:r>
            <a:r>
              <a:rPr dirty="0" sz="1200" spc="229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2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229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activities</a:t>
            </a:r>
            <a:r>
              <a:rPr dirty="0" sz="1200" spc="229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while</a:t>
            </a:r>
            <a:r>
              <a:rPr dirty="0" sz="1200" spc="2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JBS</a:t>
            </a:r>
            <a:r>
              <a:rPr dirty="0" sz="1200" spc="229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deals</a:t>
            </a:r>
            <a:r>
              <a:rPr dirty="0" sz="1200" spc="2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</a:t>
            </a:r>
            <a:r>
              <a:rPr dirty="0" sz="1200" spc="229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financial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345" y="345204"/>
            <a:ext cx="6793865" cy="949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88285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including English news paper are available in this college. The laibrary verandah is used as a reading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hall which is under surveillance of CCVT camera. Many students take advances of it and strengthen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knowledge.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Library too has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two C.C. TV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Camera for surveillance..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7345" y="1847785"/>
            <a:ext cx="6793865" cy="1160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teachers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update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knowledge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skills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through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participating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seminars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conferences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workshops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organized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different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institutions.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Teaching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–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learning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at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centre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activities.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The Internal Quality Assurance Cell (IQAC) of the college holds meetings in which teaching- learning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progress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 discussed.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7345" y="3562285"/>
            <a:ext cx="6793230" cy="5892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Teachers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attend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short-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term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course,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refresher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orientation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course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organized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different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universities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(HRDC).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Periodical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tests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conducted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assess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results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teaching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activity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performed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 the teacher.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345" y="4705285"/>
            <a:ext cx="6793865" cy="5892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The institution is always conscious of its responsibilities towards the issue of women, staff and students,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social inclusion, environment and socio-cultural issues like discipline and respect for human rights.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collage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maintains and promotes a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strong anti- ragging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culture.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345" y="6419786"/>
            <a:ext cx="6793230" cy="779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Research,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Innovations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Extension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This</a:t>
            </a:r>
            <a:r>
              <a:rPr dirty="0" sz="1200" spc="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not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research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center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still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teachers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motivated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take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up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research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work.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They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refresher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orientation courses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organized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different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universities (HRDC).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7345" y="7753286"/>
            <a:ext cx="6793865" cy="1922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The college has an NSS unit and Red Cross unit for both boys and girls. These units do periodic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extension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activities through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camps and other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activities in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nearby villages.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Infrastructure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Learning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Resources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The collage has 17 class rooms, a seminar hall and seven labs. The available building infrastructure is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adequate for the students which have taken admission in their institution the new building which is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constructed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state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government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fund.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06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big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rooms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these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06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rooms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being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used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library.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2444" y="720000"/>
            <a:ext cx="0" cy="9251950"/>
          </a:xfrm>
          <a:custGeom>
            <a:avLst/>
            <a:gdLst/>
            <a:ahLst/>
            <a:cxnLst/>
            <a:rect l="l" t="t" r="r" b="b"/>
            <a:pathLst>
              <a:path w="0" h="9251950">
                <a:moveTo>
                  <a:pt x="0" y="9251913"/>
                </a:moveTo>
                <a:lnTo>
                  <a:pt x="0" y="0"/>
                </a:lnTo>
              </a:path>
              <a:path w="0" h="9251950">
                <a:moveTo>
                  <a:pt x="0" y="9251913"/>
                </a:moveTo>
                <a:lnTo>
                  <a:pt x="0" y="0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199960" y="720000"/>
            <a:ext cx="0" cy="9251950"/>
          </a:xfrm>
          <a:custGeom>
            <a:avLst/>
            <a:gdLst/>
            <a:ahLst/>
            <a:cxnLst/>
            <a:rect l="l" t="t" r="r" b="b"/>
            <a:pathLst>
              <a:path w="0" h="9251950">
                <a:moveTo>
                  <a:pt x="0" y="0"/>
                </a:moveTo>
                <a:lnTo>
                  <a:pt x="0" y="9251913"/>
                </a:lnTo>
              </a:path>
              <a:path w="0" h="9251950">
                <a:moveTo>
                  <a:pt x="0" y="0"/>
                </a:moveTo>
                <a:lnTo>
                  <a:pt x="0" y="9251913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63244" y="345204"/>
            <a:ext cx="6522720" cy="6283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72385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matters in the development of infrastructure. The college is government funded institute, hence, it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does not have any independent management committee. It has various prospective plans regarding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infrastructural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development,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renovation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labs,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sports,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attendance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students,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placement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employment,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classroom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activities,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examination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result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related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matters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administration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the college.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organizational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structure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runs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through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following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hierarchy:-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200" b="1">
                <a:latin typeface="Times New Roman"/>
                <a:cs typeface="Times New Roman"/>
              </a:rPr>
              <a:t>Principal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-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Head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200" b="1">
                <a:latin typeface="Times New Roman"/>
                <a:cs typeface="Times New Roman"/>
              </a:rPr>
              <a:t>IQAC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Coordinator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dirty="0" sz="1200" b="1">
                <a:latin typeface="Times New Roman"/>
                <a:cs typeface="Times New Roman"/>
              </a:rPr>
              <a:t>Staff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Council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200" b="1">
                <a:latin typeface="Times New Roman"/>
                <a:cs typeface="Times New Roman"/>
              </a:rPr>
              <a:t>Faculty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charge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dirty="0" sz="1200" b="1">
                <a:latin typeface="Times New Roman"/>
                <a:cs typeface="Times New Roman"/>
              </a:rPr>
              <a:t>Head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Departments.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200" b="1">
                <a:latin typeface="Times New Roman"/>
                <a:cs typeface="Times New Roman"/>
              </a:rPr>
              <a:t>Committee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Coordinators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dirty="0" sz="1200" b="1">
                <a:latin typeface="Times New Roman"/>
                <a:cs typeface="Times New Roman"/>
              </a:rPr>
              <a:t>Examination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Coordinator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200" b="1">
                <a:latin typeface="Times New Roman"/>
                <a:cs typeface="Times New Roman"/>
              </a:rPr>
              <a:t>UGC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Coordinator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dirty="0" sz="1200" b="1">
                <a:latin typeface="Times New Roman"/>
                <a:cs typeface="Times New Roman"/>
              </a:rPr>
              <a:t>NSS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&amp;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CROSS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charge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200" b="1">
                <a:latin typeface="Times New Roman"/>
                <a:cs typeface="Times New Roman"/>
              </a:rPr>
              <a:t>Sports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Officer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(PROFESSOR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CHARGE)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200" b="1">
                <a:latin typeface="Times New Roman"/>
                <a:cs typeface="Times New Roman"/>
              </a:rPr>
              <a:t>Librarian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(PROFESSOR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CHARGE)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200" b="1">
                <a:latin typeface="Times New Roman"/>
                <a:cs typeface="Times New Roman"/>
              </a:rPr>
              <a:t>Head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Clerk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3244" y="7562786"/>
            <a:ext cx="1104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Sub</a:t>
            </a:r>
            <a:r>
              <a:rPr dirty="0" sz="1200" spc="-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committees: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3244" y="8324786"/>
            <a:ext cx="6522720" cy="1541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  <a:buAutoNum type="arabicParenR"/>
              <a:tabLst>
                <a:tab pos="177800" algn="l"/>
              </a:tabLst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examination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sub-committee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conducts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internal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exams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final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exams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(annual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&amp;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semester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)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University  Time table.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arenR"/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  <a:spcBef>
                <a:spcPts val="5"/>
              </a:spcBef>
              <a:buAutoNum type="arabicParenR"/>
              <a:tabLst>
                <a:tab pos="178435" algn="l"/>
                <a:tab pos="4222115" algn="l"/>
              </a:tabLst>
            </a:pPr>
            <a:r>
              <a:rPr dirty="0" sz="1200" b="1">
                <a:latin typeface="Times New Roman"/>
                <a:cs typeface="Times New Roman"/>
              </a:rPr>
              <a:t>The admission sub-committee arranges the admission of the	college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basis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category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merit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base.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arenR"/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  <a:buAutoNum type="arabicParenR"/>
              <a:tabLst>
                <a:tab pos="182245" algn="l"/>
              </a:tabLst>
            </a:pPr>
            <a:r>
              <a:rPr dirty="0" sz="1200" b="1">
                <a:latin typeface="Times New Roman"/>
                <a:cs typeface="Times New Roman"/>
              </a:rPr>
              <a:t>Routine</a:t>
            </a:r>
            <a:r>
              <a:rPr dirty="0" sz="1200" spc="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sub-committee</a:t>
            </a:r>
            <a:r>
              <a:rPr dirty="0" sz="1200" spc="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prepares</a:t>
            </a:r>
            <a:r>
              <a:rPr dirty="0" sz="1200" spc="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central</a:t>
            </a:r>
            <a:r>
              <a:rPr dirty="0" sz="1200" spc="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routine</a:t>
            </a:r>
            <a:r>
              <a:rPr dirty="0" sz="1200" spc="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hands</a:t>
            </a:r>
            <a:r>
              <a:rPr dirty="0" sz="1200" spc="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over</a:t>
            </a:r>
            <a:r>
              <a:rPr dirty="0" sz="1200" spc="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routine</a:t>
            </a:r>
            <a:r>
              <a:rPr dirty="0" sz="1200" spc="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individual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department.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8872511"/>
            <a:ext cx="6687820" cy="1099820"/>
          </a:xfrm>
          <a:custGeom>
            <a:avLst/>
            <a:gdLst/>
            <a:ahLst/>
            <a:cxnLst/>
            <a:rect l="l" t="t" r="r" b="b"/>
            <a:pathLst>
              <a:path w="6687820" h="1099820">
                <a:moveTo>
                  <a:pt x="0" y="1099401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1099401"/>
                </a:lnTo>
              </a:path>
              <a:path w="6687820" h="1099820">
                <a:moveTo>
                  <a:pt x="0" y="1099401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1099401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720000"/>
          <a:ext cx="6693534" cy="7558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6921500">
                <a:tc gridSpan="2">
                  <a:txBody>
                    <a:bodyPr/>
                    <a:lstStyle/>
                    <a:p>
                      <a:pPr algn="just" marL="243840" indent="-180975">
                        <a:lnSpc>
                          <a:spcPts val="1420"/>
                        </a:lnSpc>
                        <a:buAutoNum type="arabicParenR" startAt="4"/>
                        <a:tabLst>
                          <a:tab pos="244475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Cultural</a:t>
                      </a:r>
                      <a:r>
                        <a:rPr dirty="0" sz="1200" spc="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sub-committee</a:t>
                      </a:r>
                      <a:r>
                        <a:rPr dirty="0" sz="1200" spc="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arranges</a:t>
                      </a:r>
                      <a:r>
                        <a:rPr dirty="0" sz="1200" spc="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entire</a:t>
                      </a:r>
                      <a:r>
                        <a:rPr dirty="0" sz="1200" spc="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cultural</a:t>
                      </a:r>
                      <a:r>
                        <a:rPr dirty="0" sz="1200" spc="11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programs</a:t>
                      </a:r>
                      <a:r>
                        <a:rPr dirty="0" sz="1200" spc="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including</a:t>
                      </a:r>
                      <a:r>
                        <a:rPr dirty="0" sz="1200" spc="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prize</a:t>
                      </a:r>
                      <a:r>
                        <a:rPr dirty="0" sz="1200" spc="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distribution</a:t>
                      </a:r>
                      <a:r>
                        <a:rPr dirty="0" sz="1200" spc="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6350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annual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function.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9380">
                        <a:lnSpc>
                          <a:spcPct val="104200"/>
                        </a:lnSpc>
                        <a:spcBef>
                          <a:spcPts val="5"/>
                        </a:spcBef>
                        <a:buAutoNum type="arabicParenR" startAt="5"/>
                        <a:tabLst>
                          <a:tab pos="24511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discipline committee looks after the overall discipline of the college so that students try to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maintain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rules and regulations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 the college.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Times New Roman"/>
                        <a:buAutoNum type="arabicParenR" startAt="5"/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9380">
                        <a:lnSpc>
                          <a:spcPct val="104200"/>
                        </a:lnSpc>
                        <a:spcBef>
                          <a:spcPts val="5"/>
                        </a:spcBef>
                        <a:buAutoNum type="arabicParenR" startAt="5"/>
                        <a:tabLst>
                          <a:tab pos="24384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anti-ragging committee and Sexual Harassment cell see that the students are fully secured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inside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college campus.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Times New Roman"/>
                        <a:buAutoNum type="arabicParenR" startAt="5"/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9380">
                        <a:lnSpc>
                          <a:spcPct val="104200"/>
                        </a:lnSpc>
                        <a:buAutoNum type="arabicParenR" startAt="5"/>
                        <a:tabLst>
                          <a:tab pos="255904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development and planning committee looks after the overall development of the college,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including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infrastructure development.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Times New Roman"/>
                        <a:buAutoNum type="arabicParenR" startAt="5"/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9380">
                        <a:lnSpc>
                          <a:spcPct val="104200"/>
                        </a:lnSpc>
                        <a:buAutoNum type="arabicParenR" startAt="5"/>
                        <a:tabLst>
                          <a:tab pos="238125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purchase committee looks after the purchase of various equipment, instruments, chemicals,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furniture,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etc.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Times New Roman"/>
                        <a:buAutoNum type="arabicParenR" startAt="5"/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  <a:buAutoNum type="arabicParenR" startAt="5"/>
                        <a:tabLst>
                          <a:tab pos="23495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NSS unit, under supervision of IQAC, encourages students to participate in debate, in essay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writing and in the other activities of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 and also take an active part in various inter-college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competitions.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Apart from the Teachers’ Council, the College has IQAC, RUSA Committee. Throughout the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academic year, all the sub-committees participate to resolve the concerning issues for the interest of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9380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This results in the effective and proper execution of the work and promotes cooperation between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management,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staff, and students.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9380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Committee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encourages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participate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debate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campus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also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take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active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part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 various inter-college competitions.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47345" y="8565368"/>
            <a:ext cx="4935855" cy="132905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lvl="1" marL="279400" indent="-266700">
              <a:lnSpc>
                <a:spcPct val="100000"/>
              </a:lnSpc>
              <a:spcBef>
                <a:spcPts val="700"/>
              </a:spcBef>
              <a:buAutoNum type="arabicPeriod" startAt="2"/>
              <a:tabLst>
                <a:tab pos="279400" algn="l"/>
              </a:tabLst>
            </a:pPr>
            <a:r>
              <a:rPr dirty="0" sz="1400" b="1">
                <a:latin typeface="Times New Roman"/>
                <a:cs typeface="Times New Roman"/>
              </a:rPr>
              <a:t>Strategy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Development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and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Deployment</a:t>
            </a:r>
            <a:endParaRPr sz="1400">
              <a:latin typeface="Times New Roman"/>
              <a:cs typeface="Times New Roman"/>
            </a:endParaRPr>
          </a:p>
          <a:p>
            <a:pPr lvl="2" marL="571500" indent="-342900">
              <a:lnSpc>
                <a:spcPct val="100000"/>
              </a:lnSpc>
              <a:spcBef>
                <a:spcPts val="515"/>
              </a:spcBef>
              <a:buAutoNum type="arabicPeriod"/>
              <a:tabLst>
                <a:tab pos="571500" algn="l"/>
              </a:tabLst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Strategic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/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Perspective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effectively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deployed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2286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Times New Roman"/>
              <a:cs typeface="Times New Roman"/>
            </a:endParaRPr>
          </a:p>
          <a:p>
            <a:pPr marL="2286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1.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Curriculum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Development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244" y="345204"/>
            <a:ext cx="6522720" cy="7588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72385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executes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curriculum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formed</a:t>
            </a:r>
            <a:r>
              <a:rPr dirty="0" sz="1200" spc="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affiliating</a:t>
            </a:r>
            <a:r>
              <a:rPr dirty="0" sz="1200" spc="1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Hemchand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Yadav</a:t>
            </a:r>
            <a:r>
              <a:rPr dirty="0" sz="1200" spc="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University,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Durg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efficiently.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720000"/>
            <a:ext cx="0" cy="9251950"/>
          </a:xfrm>
          <a:custGeom>
            <a:avLst/>
            <a:gdLst/>
            <a:ahLst/>
            <a:cxnLst/>
            <a:rect l="l" t="t" r="r" b="b"/>
            <a:pathLst>
              <a:path w="0" h="9251950">
                <a:moveTo>
                  <a:pt x="0" y="9251913"/>
                </a:moveTo>
                <a:lnTo>
                  <a:pt x="0" y="0"/>
                </a:lnTo>
              </a:path>
              <a:path w="0" h="9251950">
                <a:moveTo>
                  <a:pt x="0" y="9251913"/>
                </a:moveTo>
                <a:lnTo>
                  <a:pt x="0" y="0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199960" y="720000"/>
            <a:ext cx="0" cy="9251950"/>
          </a:xfrm>
          <a:custGeom>
            <a:avLst/>
            <a:gdLst/>
            <a:ahLst/>
            <a:cxnLst/>
            <a:rect l="l" t="t" r="r" b="b"/>
            <a:pathLst>
              <a:path w="0" h="9251950">
                <a:moveTo>
                  <a:pt x="0" y="0"/>
                </a:moveTo>
                <a:lnTo>
                  <a:pt x="0" y="9251913"/>
                </a:lnTo>
              </a:path>
              <a:path w="0" h="9251950">
                <a:moveTo>
                  <a:pt x="0" y="0"/>
                </a:moveTo>
                <a:lnTo>
                  <a:pt x="0" y="9251913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63244" y="2038285"/>
            <a:ext cx="6522720" cy="9702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2.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Teaching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learning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Regular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classes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conducted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motivated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better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performance.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Innovative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conventional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Teaching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methodologies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used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develop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overall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strength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well as staff.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63244" y="3562285"/>
            <a:ext cx="6362700" cy="5892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3.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Examination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Evaluation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systematic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procedure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conducting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examinations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university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guidelines.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3244" y="4705285"/>
            <a:ext cx="6522720" cy="779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4.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Library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ICT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Physical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infrastructure/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instrumentation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library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where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reference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books,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journals,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newspapers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including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English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news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paper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available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 plenty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there is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 reading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room installed with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CCTV camera.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3244" y="6038786"/>
            <a:ext cx="4025900" cy="5892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5.</a:t>
            </a:r>
            <a:r>
              <a:rPr dirty="0" sz="1200" spc="2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Human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Resource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Management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Meetings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held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staff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discuss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allotment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duties.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3244" y="7181786"/>
            <a:ext cx="6522720" cy="9702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6.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Admission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Admission Committee is formed for smooth functioning of students’ admissions. Proper guidance is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given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admission;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documents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verified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compulsorily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admission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committee.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3244" y="8705786"/>
            <a:ext cx="6522720" cy="1160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STRATEGIC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PLANNING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ADMISSIONS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online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admission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first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classes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taken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every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Department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Higher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Education, Government of C.G.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3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Principal</a:t>
            </a:r>
            <a:r>
              <a:rPr dirty="0" sz="1200" spc="3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distributes</a:t>
            </a:r>
            <a:r>
              <a:rPr dirty="0" sz="1200" spc="3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3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works</a:t>
            </a:r>
            <a:r>
              <a:rPr dirty="0" sz="1200" spc="3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3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admission,</a:t>
            </a:r>
            <a:r>
              <a:rPr dirty="0" sz="1200" spc="3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3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stipulated</a:t>
            </a:r>
            <a:r>
              <a:rPr dirty="0" sz="1200" spc="3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procedure</a:t>
            </a:r>
            <a:r>
              <a:rPr dirty="0" sz="1200" spc="3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3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verification</a:t>
            </a:r>
            <a:r>
              <a:rPr dirty="0" sz="1200" spc="3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4472139"/>
            <a:ext cx="6687820" cy="5500370"/>
          </a:xfrm>
          <a:custGeom>
            <a:avLst/>
            <a:gdLst/>
            <a:ahLst/>
            <a:cxnLst/>
            <a:rect l="l" t="t" r="r" b="b"/>
            <a:pathLst>
              <a:path w="6687820" h="5500370">
                <a:moveTo>
                  <a:pt x="0" y="5499774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5499774"/>
                </a:lnTo>
              </a:path>
              <a:path w="6687820" h="5500370">
                <a:moveTo>
                  <a:pt x="0" y="5499774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5499774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720000"/>
          <a:ext cx="6693534" cy="35636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2926638">
                <a:tc gridSpan="2">
                  <a:txBody>
                    <a:bodyPr/>
                    <a:lstStyle/>
                    <a:p>
                      <a:pPr marL="6350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admission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followed.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brief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strategy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plan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follows: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520065" marR="118745" indent="-127000">
                        <a:lnSpc>
                          <a:spcPct val="104200"/>
                        </a:lnSpc>
                        <a:spcBef>
                          <a:spcPts val="5"/>
                        </a:spcBef>
                        <a:buFont typeface="Times New Roman"/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Principal in consultation with admission in-charge forms admission committees for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various classes who are provided with an admission schedule and the rules of admission. A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help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desk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was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made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available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parents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seeking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admission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ease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process.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520065" marR="118745" indent="-127000">
                        <a:lnSpc>
                          <a:spcPct val="104200"/>
                        </a:lnSpc>
                        <a:spcBef>
                          <a:spcPts val="20"/>
                        </a:spcBef>
                        <a:buFont typeface="Times New Roman"/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Admission committees scrutinize the documents of the students. After the completion of the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verification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process,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merit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list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eligible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candidates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was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displayed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Notice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Baord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whatsapp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group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well.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When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eligible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submit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fee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through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offline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mode,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their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admission is confirmed.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3244" y="4520424"/>
            <a:ext cx="6522720" cy="535495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325755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6.2.2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functioning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bodies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effective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efficient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visible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from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policies,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administrative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setup, appointment,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service rules 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procedures, etc.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institute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affiliated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Government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college,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hence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Department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Higher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Education,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Chhattisgarh is the apex governing body. The college firmly follows the rules and directives of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state government. The guidelines framed by the government and the university are included in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functioning of the institution. A committee comprising faculty members and administrative staff is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involved in the planning and implementation, academic and evaluation. There are different bodies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that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give academic 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administrative leadership to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institution.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Principal</a:t>
            </a:r>
            <a:r>
              <a:rPr dirty="0" sz="1200" spc="1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executes</a:t>
            </a:r>
            <a:r>
              <a:rPr dirty="0" sz="1200" spc="1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all</a:t>
            </a:r>
            <a:r>
              <a:rPr dirty="0" sz="1200" spc="1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1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1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administrative</a:t>
            </a:r>
            <a:r>
              <a:rPr dirty="0" sz="1200" spc="1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plans</a:t>
            </a:r>
            <a:r>
              <a:rPr dirty="0" sz="1200" spc="1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1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policies</a:t>
            </a:r>
            <a:r>
              <a:rPr dirty="0" sz="1200" spc="1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</a:t>
            </a:r>
            <a:r>
              <a:rPr dirty="0" sz="1200" spc="1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1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help</a:t>
            </a:r>
            <a:r>
              <a:rPr dirty="0" sz="1200" spc="1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1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following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committees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viz.</a:t>
            </a:r>
            <a:endParaRPr sz="1200">
              <a:latin typeface="Times New Roman"/>
              <a:cs typeface="Times New Roman"/>
            </a:endParaRPr>
          </a:p>
          <a:p>
            <a:pPr marL="12700" marR="4702810">
              <a:lnSpc>
                <a:spcPct val="2083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1.Jan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Bhagidari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Committee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2.IQAC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Cell</a:t>
            </a:r>
            <a:endParaRPr sz="1200">
              <a:latin typeface="Times New Roman"/>
              <a:cs typeface="Times New Roman"/>
            </a:endParaRPr>
          </a:p>
          <a:p>
            <a:pPr marL="203200" marR="4923155" indent="-190500">
              <a:lnSpc>
                <a:spcPct val="208300"/>
              </a:lnSpc>
            </a:pPr>
            <a:r>
              <a:rPr dirty="0" sz="1200" b="1">
                <a:latin typeface="Times New Roman"/>
                <a:cs typeface="Times New Roman"/>
              </a:rPr>
              <a:t>3.NAAC Committee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4.Library Committee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635" indent="-114935">
              <a:lnSpc>
                <a:spcPct val="100000"/>
              </a:lnSpc>
              <a:buSzPct val="91666"/>
              <a:buAutoNum type="arabicPeriod" startAt="5"/>
              <a:tabLst>
                <a:tab pos="127635" algn="l"/>
              </a:tabLst>
            </a:pPr>
            <a:r>
              <a:rPr dirty="0" sz="1200" b="1">
                <a:latin typeface="Times New Roman"/>
                <a:cs typeface="Times New Roman"/>
              </a:rPr>
              <a:t>Examination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Committee</a:t>
            </a:r>
            <a:endParaRPr sz="1200">
              <a:latin typeface="Times New Roman"/>
              <a:cs typeface="Times New Roman"/>
            </a:endParaRPr>
          </a:p>
          <a:p>
            <a:pPr marL="12700" marR="3868420">
              <a:lnSpc>
                <a:spcPct val="208300"/>
              </a:lnSpc>
              <a:buSzPct val="91666"/>
              <a:buAutoNum type="arabicPeriod" startAt="5"/>
              <a:tabLst>
                <a:tab pos="127635" algn="l"/>
              </a:tabLst>
            </a:pPr>
            <a:r>
              <a:rPr dirty="0" sz="1200" b="1">
                <a:latin typeface="Times New Roman"/>
                <a:cs typeface="Times New Roman"/>
              </a:rPr>
              <a:t>Planning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Development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Committee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7.Cultural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Committee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10644" y="720000"/>
          <a:ext cx="6693534" cy="9272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8636000">
                <a:tc gridSpan="2">
                  <a:txBody>
                    <a:bodyPr/>
                    <a:lstStyle/>
                    <a:p>
                      <a:pPr marL="6350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8.NSS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4512945">
                        <a:lnSpc>
                          <a:spcPct val="2083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9.Career Guidance Cell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10.College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Magazine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Committee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11.Youth Festival Committee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12.Grievance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Redressal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Cell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4897755" indent="190500">
                        <a:lnSpc>
                          <a:spcPct val="2083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13. RTI Committee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14.UGC Committee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15.Scholarship Committee  16.Purchase Committee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17.Write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off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Committee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4410710">
                        <a:lnSpc>
                          <a:spcPct val="2083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18.Sexual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Harassment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Committee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19.Internal Audit Committee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20.Disciplinary Committee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21.Anti-Ragging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Committee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292100" indent="-228600">
                        <a:lnSpc>
                          <a:spcPct val="100000"/>
                        </a:lnSpc>
                        <a:spcBef>
                          <a:spcPts val="5"/>
                        </a:spcBef>
                        <a:buAutoNum type="arabicPeriod" startAt="22"/>
                        <a:tabLst>
                          <a:tab pos="2921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Cleanliness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committee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Times New Roman"/>
                        <a:buAutoNum type="arabicPeriod" startAt="22"/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292100" indent="-228600">
                        <a:lnSpc>
                          <a:spcPct val="100000"/>
                        </a:lnSpc>
                        <a:buAutoNum type="arabicPeriod" startAt="22"/>
                        <a:tabLst>
                          <a:tab pos="2921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Internal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Examination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committee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24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Academic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calendar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committee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2540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25.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Sports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Advisory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committee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9380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institution is a state government college hence service rules, procedures, appointment and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promotional policies and rules for classes and guest faculty are in accordance with the norms of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Department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 Higher Education,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Government of CG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 UGC.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4303330"/>
            <a:ext cx="6687820" cy="5668645"/>
          </a:xfrm>
          <a:custGeom>
            <a:avLst/>
            <a:gdLst/>
            <a:ahLst/>
            <a:cxnLst/>
            <a:rect l="l" t="t" r="r" b="b"/>
            <a:pathLst>
              <a:path w="6687820" h="5668645">
                <a:moveTo>
                  <a:pt x="0" y="5668582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5668582"/>
                </a:lnTo>
              </a:path>
              <a:path w="6687820" h="5668645">
                <a:moveTo>
                  <a:pt x="0" y="5668582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5668582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908700"/>
          <a:ext cx="6693534" cy="2800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1653819">
                <a:tc gridSpan="2">
                  <a:txBody>
                    <a:bodyPr/>
                    <a:lstStyle/>
                    <a:p>
                      <a:pPr lvl="2" marL="406400" indent="-342900">
                        <a:lnSpc>
                          <a:spcPct val="100000"/>
                        </a:lnSpc>
                        <a:spcBef>
                          <a:spcPts val="480"/>
                        </a:spcBef>
                        <a:buAutoNum type="arabicPeriod" startAt="3"/>
                        <a:tabLst>
                          <a:tab pos="4064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Implementation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e-governance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areas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operation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2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Times New Roman"/>
                        <a:buAutoNum type="arabicPeriod" startAt="3"/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Administration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Finance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Accounts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Admission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Support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Examination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A.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All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above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Screen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shots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user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interfaces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14922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Details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implementation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e-governance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areas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operation,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Administration etc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47345" y="3996187"/>
            <a:ext cx="6738620" cy="573278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lvl="1" marL="279400" indent="-266700">
              <a:lnSpc>
                <a:spcPct val="100000"/>
              </a:lnSpc>
              <a:spcBef>
                <a:spcPts val="700"/>
              </a:spcBef>
              <a:buAutoNum type="arabicPeriod" startAt="3"/>
              <a:tabLst>
                <a:tab pos="279400" algn="l"/>
              </a:tabLst>
            </a:pPr>
            <a:r>
              <a:rPr dirty="0" sz="1400" b="1">
                <a:latin typeface="Times New Roman"/>
                <a:cs typeface="Times New Roman"/>
              </a:rPr>
              <a:t>Faculty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Empowerment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Strategies</a:t>
            </a:r>
            <a:endParaRPr sz="1400">
              <a:latin typeface="Times New Roman"/>
              <a:cs typeface="Times New Roman"/>
            </a:endParaRPr>
          </a:p>
          <a:p>
            <a:pPr lvl="2" marL="571500" indent="-342900">
              <a:lnSpc>
                <a:spcPct val="100000"/>
              </a:lnSpc>
              <a:spcBef>
                <a:spcPts val="515"/>
              </a:spcBef>
              <a:buAutoNum type="arabicPeriod"/>
              <a:tabLst>
                <a:tab pos="571500" algn="l"/>
              </a:tabLst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effective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welfare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measures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non-teaching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staff</a:t>
            </a:r>
            <a:endParaRPr sz="120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  <a:spcBef>
                <a:spcPts val="10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2286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2286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In Government Kangla Manjhi College, Daundi District - Balod Chhattisgarh, special attention is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paid towards the welfare of academic and non-academic staff. There is coordination of all the staff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principal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run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family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environment.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All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instructions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related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welfare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 followed by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government and UGC.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lvl="3" marL="685165" marR="5080" indent="-127000">
              <a:lnSpc>
                <a:spcPct val="104200"/>
              </a:lnSpc>
              <a:buFont typeface="Times New Roman"/>
              <a:buAutoNum type="arabicPeriod"/>
              <a:tabLst>
                <a:tab pos="761365" algn="l"/>
              </a:tabLst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work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adding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increments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every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done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give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timely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salaries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all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professors, assistant professors 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staff.</a:t>
            </a:r>
            <a:endParaRPr sz="1200">
              <a:latin typeface="Times New Roman"/>
              <a:cs typeface="Times New Roman"/>
            </a:endParaRPr>
          </a:p>
          <a:p>
            <a:pPr algn="just" lvl="3" marL="685165" marR="5080" indent="-127000">
              <a:lnSpc>
                <a:spcPct val="104200"/>
              </a:lnSpc>
              <a:spcBef>
                <a:spcPts val="25"/>
              </a:spcBef>
              <a:buFont typeface="Times New Roman"/>
              <a:buAutoNum type="arabicPeriod"/>
              <a:tabLst>
                <a:tab pos="738505" algn="l"/>
              </a:tabLst>
            </a:pPr>
            <a:r>
              <a:rPr dirty="0" sz="1200" b="1">
                <a:latin typeface="Times New Roman"/>
                <a:cs typeface="Times New Roman"/>
              </a:rPr>
              <a:t>Special leave is sanctioned for orientation, refresher courses, seminars, workshops etc. for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personality development of the professors. Office staff is motivated and allowed for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account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training and other training.</a:t>
            </a:r>
            <a:endParaRPr sz="1200">
              <a:latin typeface="Times New Roman"/>
              <a:cs typeface="Times New Roman"/>
            </a:endParaRPr>
          </a:p>
          <a:p>
            <a:pPr algn="just" lvl="3" marL="685165" marR="5080" indent="-127000">
              <a:lnSpc>
                <a:spcPct val="104200"/>
              </a:lnSpc>
              <a:spcBef>
                <a:spcPts val="20"/>
              </a:spcBef>
              <a:buFont typeface="Times New Roman"/>
              <a:buAutoNum type="arabicPeriod"/>
              <a:tabLst>
                <a:tab pos="685800" algn="l"/>
              </a:tabLst>
            </a:pPr>
            <a:r>
              <a:rPr dirty="0" sz="1200" b="1">
                <a:latin typeface="Times New Roman"/>
                <a:cs typeface="Times New Roman"/>
              </a:rPr>
              <a:t>Welfare related works like GPF, GIS, house rent allowance, festival related advance etc. are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done.</a:t>
            </a:r>
            <a:endParaRPr sz="1200">
              <a:latin typeface="Times New Roman"/>
              <a:cs typeface="Times New Roman"/>
            </a:endParaRPr>
          </a:p>
          <a:p>
            <a:pPr algn="just" lvl="3" marL="685800" indent="-127635">
              <a:lnSpc>
                <a:spcPct val="100000"/>
              </a:lnSpc>
              <a:spcBef>
                <a:spcPts val="80"/>
              </a:spcBef>
              <a:buFont typeface="Times New Roman"/>
              <a:buAutoNum type="arabicPeriod"/>
              <a:tabLst>
                <a:tab pos="685800" algn="l"/>
              </a:tabLst>
            </a:pP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case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need,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GPF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advance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loan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also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given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without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interest.</a:t>
            </a:r>
            <a:endParaRPr sz="1200">
              <a:latin typeface="Times New Roman"/>
              <a:cs typeface="Times New Roman"/>
            </a:endParaRPr>
          </a:p>
          <a:p>
            <a:pPr lvl="3" marL="685165" marR="5080" indent="-127000">
              <a:lnSpc>
                <a:spcPct val="104200"/>
              </a:lnSpc>
              <a:spcBef>
                <a:spcPts val="25"/>
              </a:spcBef>
              <a:buFont typeface="Times New Roman"/>
              <a:buAutoNum type="arabicPeriod"/>
              <a:tabLst>
                <a:tab pos="685800" algn="l"/>
              </a:tabLst>
            </a:pP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2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taking</a:t>
            </a:r>
            <a:r>
              <a:rPr dirty="0" sz="1200" spc="2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home</a:t>
            </a:r>
            <a:r>
              <a:rPr dirty="0" sz="1200" spc="2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loan,</a:t>
            </a:r>
            <a:r>
              <a:rPr dirty="0" sz="1200" spc="2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personal</a:t>
            </a:r>
            <a:r>
              <a:rPr dirty="0" sz="1200" spc="2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loan</a:t>
            </a:r>
            <a:r>
              <a:rPr dirty="0" sz="1200" spc="2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2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bank,</a:t>
            </a:r>
            <a:r>
              <a:rPr dirty="0" sz="1200" spc="2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immediate</a:t>
            </a:r>
            <a:r>
              <a:rPr dirty="0" sz="1200" spc="2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forwarding</a:t>
            </a:r>
            <a:r>
              <a:rPr dirty="0" sz="1200" spc="2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2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done</a:t>
            </a:r>
            <a:r>
              <a:rPr dirty="0" sz="1200" spc="2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2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principal.</a:t>
            </a:r>
            <a:endParaRPr sz="1200">
              <a:latin typeface="Times New Roman"/>
              <a:cs typeface="Times New Roman"/>
            </a:endParaRPr>
          </a:p>
          <a:p>
            <a:pPr lvl="3" marL="685165" marR="5715" indent="-127000">
              <a:lnSpc>
                <a:spcPct val="104200"/>
              </a:lnSpc>
              <a:spcBef>
                <a:spcPts val="20"/>
              </a:spcBef>
              <a:buFont typeface="Times New Roman"/>
              <a:buAutoNum type="arabicPeriod"/>
              <a:tabLst>
                <a:tab pos="685800" algn="l"/>
              </a:tabLst>
            </a:pPr>
            <a:r>
              <a:rPr dirty="0" sz="1200" b="1">
                <a:latin typeface="Times New Roman"/>
                <a:cs typeface="Times New Roman"/>
              </a:rPr>
              <a:t>Medical</a:t>
            </a:r>
            <a:r>
              <a:rPr dirty="0" sz="1200" spc="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leave,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maternity</a:t>
            </a:r>
            <a:r>
              <a:rPr dirty="0" sz="1200" spc="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leave,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child</a:t>
            </a:r>
            <a:r>
              <a:rPr dirty="0" sz="1200" spc="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care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leave,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earned</a:t>
            </a:r>
            <a:r>
              <a:rPr dirty="0" sz="1200" spc="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leave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arranged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non-academic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staff as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instructions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government.</a:t>
            </a:r>
            <a:endParaRPr sz="1200">
              <a:latin typeface="Times New Roman"/>
              <a:cs typeface="Times New Roman"/>
            </a:endParaRPr>
          </a:p>
          <a:p>
            <a:pPr lvl="3" marL="685800" indent="-127635">
              <a:lnSpc>
                <a:spcPct val="100000"/>
              </a:lnSpc>
              <a:spcBef>
                <a:spcPts val="85"/>
              </a:spcBef>
              <a:buFont typeface="Times New Roman"/>
              <a:buAutoNum type="arabicPeriod"/>
              <a:tabLst>
                <a:tab pos="685800" algn="l"/>
              </a:tabLst>
            </a:pPr>
            <a:r>
              <a:rPr dirty="0" sz="1200" b="1">
                <a:latin typeface="Times New Roman"/>
                <a:cs typeface="Times New Roman"/>
              </a:rPr>
              <a:t>They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benefitted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taking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necessary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steps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meet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medical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expenses.</a:t>
            </a:r>
            <a:endParaRPr sz="1200">
              <a:latin typeface="Times New Roman"/>
              <a:cs typeface="Times New Roman"/>
            </a:endParaRPr>
          </a:p>
          <a:p>
            <a:pPr algn="just" lvl="3" marL="685165" marR="5080" indent="-127000">
              <a:lnSpc>
                <a:spcPct val="104200"/>
              </a:lnSpc>
              <a:spcBef>
                <a:spcPts val="20"/>
              </a:spcBef>
              <a:buFont typeface="Times New Roman"/>
              <a:buAutoNum type="arabicPeriod"/>
              <a:tabLst>
                <a:tab pos="685800" algn="l"/>
              </a:tabLst>
            </a:pP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college,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Principal,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computer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teacher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other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invited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guests,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research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work for the personality development of the academic and non-academic staff, research,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drafting,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other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types of training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 constantly encouraged.</a:t>
            </a:r>
            <a:endParaRPr sz="1200">
              <a:latin typeface="Times New Roman"/>
              <a:cs typeface="Times New Roman"/>
            </a:endParaRPr>
          </a:p>
          <a:p>
            <a:pPr algn="just" lvl="3" marL="685165" marR="5080" indent="-127000">
              <a:lnSpc>
                <a:spcPct val="104200"/>
              </a:lnSpc>
              <a:spcBef>
                <a:spcPts val="20"/>
              </a:spcBef>
              <a:buFont typeface="Times New Roman"/>
              <a:buAutoNum type="arabicPeriod"/>
              <a:tabLst>
                <a:tab pos="685800" algn="l"/>
              </a:tabLst>
            </a:pPr>
            <a:r>
              <a:rPr dirty="0" sz="1200" b="1">
                <a:latin typeface="Times New Roman"/>
                <a:cs typeface="Times New Roman"/>
              </a:rPr>
              <a:t>The amount is deposited at the university level after deducting 3% of the remuneration in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practical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work,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evaluation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answer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sheet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examination.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if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required,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arrangement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 also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made to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give loan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applicant staff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without interest.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50344" y="3708339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2178700"/>
          <a:ext cx="6693534" cy="3629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891819">
                <a:tc gridSpan="2">
                  <a:txBody>
                    <a:bodyPr/>
                    <a:lstStyle/>
                    <a:p>
                      <a:pPr marL="63500" marR="9715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6.3.2 Average percentage of teachers provided with financial support to attend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conferences/workshop</a:t>
                      </a:r>
                      <a:r>
                        <a:rPr dirty="0" sz="1200" b="1" strike="sngStrike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200" spc="-15" b="1" strike="noStrike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strike="noStrike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 strike="noStrike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strike="noStrike">
                          <a:latin typeface="Times New Roman"/>
                          <a:cs typeface="Times New Roman"/>
                        </a:rPr>
                        <a:t>towards</a:t>
                      </a:r>
                      <a:r>
                        <a:rPr dirty="0" sz="1200" spc="-5" b="1" strike="noStrike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strike="noStrike">
                          <a:latin typeface="Times New Roman"/>
                          <a:cs typeface="Times New Roman"/>
                        </a:rPr>
                        <a:t>membership</a:t>
                      </a:r>
                      <a:r>
                        <a:rPr dirty="0" sz="1200" spc="-10" b="1" strike="noStrike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strike="noStrike">
                          <a:latin typeface="Times New Roman"/>
                          <a:cs typeface="Times New Roman"/>
                        </a:rPr>
                        <a:t>fee</a:t>
                      </a:r>
                      <a:r>
                        <a:rPr dirty="0" sz="1200" spc="-10" b="1" strike="noStrike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strike="noStrike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 strike="noStrike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strike="noStrike">
                          <a:latin typeface="Times New Roman"/>
                          <a:cs typeface="Times New Roman"/>
                        </a:rPr>
                        <a:t>professional</a:t>
                      </a:r>
                      <a:r>
                        <a:rPr dirty="0" sz="1200" spc="-10" b="1" strike="noStrike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strike="noStrike">
                          <a:latin typeface="Times New Roman"/>
                          <a:cs typeface="Times New Roman"/>
                        </a:rPr>
                        <a:t>bodies</a:t>
                      </a:r>
                      <a:r>
                        <a:rPr dirty="0" sz="1200" spc="-10" b="1" strike="noStrike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strike="noStrike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5" b="1" strike="noStrike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strike="noStrike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 strike="noStrike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strike="noStrike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 strike="noStrike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strike="noStrike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5" b="1" strike="noStrike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 strike="noStrike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17319">
                <a:tc gridSpan="2">
                  <a:txBody>
                    <a:bodyPr/>
                    <a:lstStyle/>
                    <a:p>
                      <a:pPr marL="63500" marR="32512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6.3.2.1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provided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financial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support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attend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conferences/workshops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towards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membership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fee 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professional bodies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 wise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 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 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algn="just" marL="63500" marR="17462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Details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teachers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provided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financial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support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attend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conference,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workshops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etc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last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50344" y="7523977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10644" y="5994339"/>
          <a:ext cx="6693534" cy="3946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891819">
                <a:tc gridSpan="2">
                  <a:txBody>
                    <a:bodyPr/>
                    <a:lstStyle/>
                    <a:p>
                      <a:pPr marL="63500" marR="17335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6.3.3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professional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development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/administrative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training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organized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 for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teaching and non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teaching staff 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 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0.6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17319">
                <a:tc gridSpan="2">
                  <a:txBody>
                    <a:bodyPr/>
                    <a:lstStyle/>
                    <a:p>
                      <a:pPr marL="63500" marR="249554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6.3.3.1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Total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professional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development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/administrative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training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organized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 for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 non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staff year-wise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 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63500" marR="7683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Details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professional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development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administrative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training Programmes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organized by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 University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teaching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 non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teaching staff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10644" y="720000"/>
          <a:ext cx="6693534" cy="1271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6350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5234139"/>
            <a:ext cx="6687820" cy="4738370"/>
          </a:xfrm>
          <a:custGeom>
            <a:avLst/>
            <a:gdLst/>
            <a:ahLst/>
            <a:cxnLst/>
            <a:rect l="l" t="t" r="r" b="b"/>
            <a:pathLst>
              <a:path w="6687820" h="4738370">
                <a:moveTo>
                  <a:pt x="0" y="4737774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4737774"/>
                </a:lnTo>
              </a:path>
              <a:path w="6687820" h="4738370">
                <a:moveTo>
                  <a:pt x="0" y="4737774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4737774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50344" y="2628838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10644" y="908700"/>
          <a:ext cx="6693534" cy="4137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1082319">
                <a:tc gridSpan="2">
                  <a:txBody>
                    <a:bodyPr/>
                    <a:lstStyle/>
                    <a:p>
                      <a:pPr marL="63500" marR="161290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6.3.4 Average percentage of teachers undergoing online/ face-to-face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Faculty Development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(FDP)during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(Professional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Development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Programmes,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Orientation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Induction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Programmes, Refresher Course,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Short Term Course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17.85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17319">
                <a:tc gridSpan="2">
                  <a:txBody>
                    <a:bodyPr/>
                    <a:lstStyle/>
                    <a:p>
                      <a:pPr marL="63500" marR="10604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6.3.4.1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Total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attending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professional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development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viz.,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Orientation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Induction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Refresher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Course,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Short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Term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Course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year-wise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457834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Reports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Human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Resource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Development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Centres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(UGC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ASC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other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relevant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centers)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14033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Details of teachers attending professional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development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programmes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563244" y="5282424"/>
            <a:ext cx="6522720" cy="42259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lvl="2" marL="355600" indent="-342900">
              <a:lnSpc>
                <a:spcPct val="100000"/>
              </a:lnSpc>
              <a:spcBef>
                <a:spcPts val="100"/>
              </a:spcBef>
              <a:buAutoNum type="arabicPeriod" startAt="5"/>
              <a:tabLst>
                <a:tab pos="355600" algn="l"/>
              </a:tabLst>
            </a:pPr>
            <a:r>
              <a:rPr dirty="0" sz="1200" b="1">
                <a:latin typeface="Times New Roman"/>
                <a:cs typeface="Times New Roman"/>
              </a:rPr>
              <a:t>Institutions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Performance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Appraisal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System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non-teaching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staff</a:t>
            </a:r>
            <a:endParaRPr sz="120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  <a:spcBef>
                <a:spcPts val="5"/>
              </a:spcBef>
              <a:buFont typeface="Times New Roman"/>
              <a:buAutoNum type="arabicPeriod" startAt="5"/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Government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Kangla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Manjhi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College,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Daundi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District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Balod,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Chhattisgarh,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several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steps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taken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encouragement 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 and non-teaching staff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469265" marR="5080" indent="-127000">
              <a:lnSpc>
                <a:spcPct val="104200"/>
              </a:lnSpc>
              <a:spcBef>
                <a:spcPts val="5"/>
              </a:spcBef>
            </a:pPr>
            <a:r>
              <a:rPr dirty="0" sz="1200" spc="30">
                <a:latin typeface="Times New Roman"/>
                <a:cs typeface="Times New Roman"/>
              </a:rPr>
              <a:t>1.</a:t>
            </a:r>
            <a:r>
              <a:rPr dirty="0" sz="1200" spc="30" b="1">
                <a:latin typeface="Times New Roman"/>
                <a:cs typeface="Times New Roman"/>
              </a:rPr>
              <a:t>. </a:t>
            </a:r>
            <a:r>
              <a:rPr dirty="0" sz="1200" b="1">
                <a:latin typeface="Times New Roman"/>
                <a:cs typeface="Times New Roman"/>
              </a:rPr>
              <a:t>They are encouraged in front of all the employees by praising the employees doing good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work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other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employees are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instructed to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take inspiration from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them.</a:t>
            </a:r>
            <a:endParaRPr sz="1200">
              <a:latin typeface="Times New Roman"/>
              <a:cs typeface="Times New Roman"/>
            </a:endParaRPr>
          </a:p>
          <a:p>
            <a:pPr algn="just" lvl="3" marL="469265" marR="5080" indent="-127000">
              <a:lnSpc>
                <a:spcPct val="104200"/>
              </a:lnSpc>
              <a:spcBef>
                <a:spcPts val="20"/>
              </a:spcBef>
              <a:buFont typeface="Times New Roman"/>
              <a:buAutoNum type="arabicPeriod" startAt="2"/>
              <a:tabLst>
                <a:tab pos="469900" algn="l"/>
              </a:tabLst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participation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non-academic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staff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ensured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seminars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organized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college. While in celebrating commemorative days they are also given an opportunity to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express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 views with the students.</a:t>
            </a:r>
            <a:endParaRPr sz="1200">
              <a:latin typeface="Times New Roman"/>
              <a:cs typeface="Times New Roman"/>
            </a:endParaRPr>
          </a:p>
          <a:p>
            <a:pPr algn="just" lvl="3" marL="469265" marR="5080" indent="-127000">
              <a:lnSpc>
                <a:spcPct val="104200"/>
              </a:lnSpc>
              <a:spcBef>
                <a:spcPts val="20"/>
              </a:spcBef>
              <a:buFont typeface="Times New Roman"/>
              <a:buAutoNum type="arabicPeriod" startAt="2"/>
              <a:tabLst>
                <a:tab pos="469900" algn="l"/>
              </a:tabLst>
            </a:pPr>
            <a:r>
              <a:rPr dirty="0" sz="1200" b="1">
                <a:latin typeface="Times New Roman"/>
                <a:cs typeface="Times New Roman"/>
              </a:rPr>
              <a:t>To encourage academic and non-academic staff in organizing special affection conferences,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prize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distribution, sports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etc., prizes are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given to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participators.</a:t>
            </a:r>
            <a:endParaRPr sz="1200">
              <a:latin typeface="Times New Roman"/>
              <a:cs typeface="Times New Roman"/>
            </a:endParaRPr>
          </a:p>
          <a:p>
            <a:pPr algn="just" lvl="3" marL="469265" marR="5080" indent="-127000">
              <a:lnSpc>
                <a:spcPct val="104200"/>
              </a:lnSpc>
              <a:spcBef>
                <a:spcPts val="25"/>
              </a:spcBef>
              <a:buFont typeface="Times New Roman"/>
              <a:buAutoNum type="arabicPeriod" startAt="2"/>
              <a:tabLst>
                <a:tab pos="469900" algn="l"/>
              </a:tabLst>
            </a:pPr>
            <a:r>
              <a:rPr dirty="0" sz="1200" b="1">
                <a:latin typeface="Times New Roman"/>
                <a:cs typeface="Times New Roman"/>
              </a:rPr>
              <a:t>The 'Self-Assessment Work' is conducted by academic and non-teaching staff once in a year.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Mentioning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principal's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remarks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(good,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very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good,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excellent)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etc.,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sent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Additional Director, Regional Office, Commissioner's office, etc., on which his promotion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depends.</a:t>
            </a:r>
            <a:endParaRPr sz="1200">
              <a:latin typeface="Times New Roman"/>
              <a:cs typeface="Times New Roman"/>
            </a:endParaRPr>
          </a:p>
          <a:p>
            <a:pPr algn="just" lvl="3" marL="469265" marR="5080" indent="-127000">
              <a:lnSpc>
                <a:spcPct val="104200"/>
              </a:lnSpc>
              <a:spcBef>
                <a:spcPts val="20"/>
              </a:spcBef>
              <a:buFont typeface="Times New Roman"/>
              <a:buAutoNum type="arabicPeriod" startAt="2"/>
              <a:tabLst>
                <a:tab pos="469900" algn="l"/>
              </a:tabLst>
            </a:pPr>
            <a:r>
              <a:rPr dirty="0" sz="1200" b="1">
                <a:latin typeface="Times New Roman"/>
                <a:cs typeface="Times New Roman"/>
              </a:rPr>
              <a:t>By calling the academic and non-teaching staff individually and collectively, their problems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heard by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Principal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they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 encouraged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 solve them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quickly.</a:t>
            </a:r>
            <a:endParaRPr sz="1200">
              <a:latin typeface="Times New Roman"/>
              <a:cs typeface="Times New Roman"/>
            </a:endParaRPr>
          </a:p>
          <a:p>
            <a:pPr algn="just" lvl="3" marL="469265" marR="5080" indent="-127000">
              <a:lnSpc>
                <a:spcPct val="104200"/>
              </a:lnSpc>
              <a:spcBef>
                <a:spcPts val="20"/>
              </a:spcBef>
              <a:buFont typeface="Times New Roman"/>
              <a:buAutoNum type="arabicPeriod" startAt="2"/>
              <a:tabLst>
                <a:tab pos="469900" algn="l"/>
              </a:tabLst>
            </a:pPr>
            <a:r>
              <a:rPr dirty="0" sz="1200" b="1">
                <a:latin typeface="Times New Roman"/>
                <a:cs typeface="Times New Roman"/>
              </a:rPr>
              <a:t>Efficient academic and non-academic staff is praised by the principal even before the public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programs.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7862150"/>
            <a:ext cx="6687820" cy="1714500"/>
          </a:xfrm>
          <a:custGeom>
            <a:avLst/>
            <a:gdLst/>
            <a:ahLst/>
            <a:cxnLst/>
            <a:rect l="l" t="t" r="r" b="b"/>
            <a:pathLst>
              <a:path w="6687820" h="1714500">
                <a:moveTo>
                  <a:pt x="0" y="0"/>
                </a:moveTo>
                <a:lnTo>
                  <a:pt x="6687515" y="0"/>
                </a:lnTo>
                <a:lnTo>
                  <a:pt x="6687515" y="1714500"/>
                </a:lnTo>
                <a:lnTo>
                  <a:pt x="0" y="1714500"/>
                </a:lnTo>
                <a:lnTo>
                  <a:pt x="0" y="0"/>
                </a:lnTo>
                <a:close/>
              </a:path>
              <a:path w="6687820" h="1714500">
                <a:moveTo>
                  <a:pt x="0" y="0"/>
                </a:moveTo>
                <a:lnTo>
                  <a:pt x="6687515" y="0"/>
                </a:lnTo>
                <a:lnTo>
                  <a:pt x="6687515" y="1714500"/>
                </a:lnTo>
                <a:lnTo>
                  <a:pt x="0" y="1714500"/>
                </a:lnTo>
                <a:lnTo>
                  <a:pt x="0" y="0"/>
                </a:lnTo>
                <a:close/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720000"/>
          <a:ext cx="6693534" cy="890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2540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47345" y="1974366"/>
            <a:ext cx="413448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6.4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Financial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Management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and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Resource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Mobilization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10644" y="2203211"/>
          <a:ext cx="6693534" cy="4578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3939819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6.4.1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conducts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internal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external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financial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audits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regularly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accounts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budget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audited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internally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externally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regular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mode.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9380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For the internal audit, an Audit Inquiry Committee of senior faculty members is constituted which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inquires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accounts regularly 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submits the report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 the Principal.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9380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For the external audit professional CA’s help is taken regularly and AGCG Raipur (C.G.) come to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audit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accounts.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9380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In the last two years internal as well as external audit committees do not raise any major audit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objections.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last external audit was done by Higher Education Department of C.G Raipur on 28 May 2016.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Therefore no audit objections have been raised till this date. At the end of each session physical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verification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 done in all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departments and offices.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512444" y="6970331"/>
            <a:ext cx="6687820" cy="892175"/>
          </a:xfrm>
          <a:prstGeom prst="rect">
            <a:avLst/>
          </a:prstGeom>
          <a:ln w="3600">
            <a:solidFill>
              <a:srgbClr val="808080"/>
            </a:solidFill>
          </a:ln>
        </p:spPr>
        <p:txBody>
          <a:bodyPr wrap="square" lIns="0" tIns="53340" rIns="0" bIns="0" rtlCol="0" vert="horz">
            <a:spAutoFit/>
          </a:bodyPr>
          <a:lstStyle/>
          <a:p>
            <a:pPr marL="63500" marR="219075">
              <a:lnSpc>
                <a:spcPct val="104200"/>
              </a:lnSpc>
              <a:spcBef>
                <a:spcPts val="420"/>
              </a:spcBef>
            </a:pPr>
            <a:r>
              <a:rPr dirty="0" sz="1200" b="1">
                <a:latin typeface="Times New Roman"/>
                <a:cs typeface="Times New Roman"/>
              </a:rPr>
              <a:t>6.4.2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Funds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/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Grants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received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from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non-government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bodies,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individuals,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philanthropers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last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 years (not covered 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Criterion III)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5.3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3244" y="7907616"/>
            <a:ext cx="6391275" cy="398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>
                <a:latin typeface="Times New Roman"/>
                <a:cs typeface="Times New Roman"/>
              </a:rPr>
              <a:t>6.4.2.1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Total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Grants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received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from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non-government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bodies,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individuals,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Philanthropers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year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wise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during </a:t>
            </a:r>
            <a:r>
              <a:rPr dirty="0" sz="1200" spc="-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last five years (INR in Lakhs)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650344" y="8495350"/>
          <a:ext cx="623316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635"/>
                <a:gridCol w="1270635"/>
                <a:gridCol w="1270634"/>
                <a:gridCol w="1270635"/>
                <a:gridCol w="1270635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9383331"/>
            <a:ext cx="6687820" cy="588645"/>
          </a:xfrm>
          <a:custGeom>
            <a:avLst/>
            <a:gdLst/>
            <a:ahLst/>
            <a:cxnLst/>
            <a:rect l="l" t="t" r="r" b="b"/>
            <a:pathLst>
              <a:path w="6687820" h="588645">
                <a:moveTo>
                  <a:pt x="0" y="588582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588582"/>
                </a:lnTo>
              </a:path>
              <a:path w="6687820" h="588645">
                <a:moveTo>
                  <a:pt x="0" y="588582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588582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1924700"/>
          <a:ext cx="6693534" cy="68649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925"/>
                <a:gridCol w="133985"/>
                <a:gridCol w="3209924"/>
                <a:gridCol w="133984"/>
              </a:tblGrid>
              <a:tr h="6225819">
                <a:tc gridSpan="4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6.4.3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Institutional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strategies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mobilisation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funds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optimal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utilisation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resources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availability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fund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only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essential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but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also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important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development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institution. If it is in the right direction and coordinated then the level of progress is fruitful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otherwise it becomes ineffective even though the fund is available and the progress needs the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mobilization of funds. The principal and the committees of the college are monitoring the use of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resources received from the State Government, Janbhagidari funds and RUSA. The allocated funds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are utilized to purchase equipment, infrastructure development, organize seminars, workshops and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conferences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etc.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Optimum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utilization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financial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resource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Following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strategy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adopted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optimum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utilization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resources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invites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requirements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all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departments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accordingly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prepares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plan.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needs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college are identified by the college IQAC and then after making a plan funds are utilized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accordingly.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For the smooth working of the institute the Janbhagidari Committee has been constituted which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utilizes the Janbhagidari funds effectively. The Janbhagidari committee study and analyzes the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requirements of the college and then forwards it to college management committee with expected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expenditure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 planning.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Purchase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Development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committee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monitors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spends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funds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needs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departments, so that its optimum utilization can be done. All records are maintained by the account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section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attaining 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utility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certificate it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sent to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office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 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higher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education.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Paste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additional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10644" y="718200"/>
          <a:ext cx="6693534" cy="1019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63500" marR="14478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Details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Funds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Grants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received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non-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government bodies, individuals, Philanthropers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 last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five 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347345" y="9076187"/>
            <a:ext cx="6706234" cy="75438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lvl="1" marL="279400" indent="-266700">
              <a:lnSpc>
                <a:spcPct val="100000"/>
              </a:lnSpc>
              <a:spcBef>
                <a:spcPts val="700"/>
              </a:spcBef>
              <a:buAutoNum type="arabicPeriod" startAt="5"/>
              <a:tabLst>
                <a:tab pos="279400" algn="l"/>
              </a:tabLst>
            </a:pPr>
            <a:r>
              <a:rPr dirty="0" sz="1400" b="1">
                <a:latin typeface="Times New Roman"/>
                <a:cs typeface="Times New Roman"/>
              </a:rPr>
              <a:t>Internal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Quality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Assurance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System</a:t>
            </a:r>
            <a:endParaRPr sz="1400">
              <a:latin typeface="Times New Roman"/>
              <a:cs typeface="Times New Roman"/>
            </a:endParaRPr>
          </a:p>
          <a:p>
            <a:pPr lvl="2" marL="228600" marR="5080">
              <a:lnSpc>
                <a:spcPct val="104200"/>
              </a:lnSpc>
              <a:spcBef>
                <a:spcPts val="455"/>
              </a:spcBef>
              <a:buAutoNum type="arabicPeriod"/>
              <a:tabLst>
                <a:tab pos="571500" algn="l"/>
              </a:tabLst>
            </a:pPr>
            <a:r>
              <a:rPr dirty="0" sz="1200" b="1">
                <a:latin typeface="Times New Roman"/>
                <a:cs typeface="Times New Roman"/>
              </a:rPr>
              <a:t>Internal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Quality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Assurance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Cell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(IQAC)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contributed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significantly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institutionalizing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quality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assurance strategies and processes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345" y="345204"/>
            <a:ext cx="6793865" cy="2092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88285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Student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Support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Progression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At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beginning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each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session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collage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gives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relevant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information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regarding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admission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policies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through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whatsapp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group,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notice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board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through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news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papers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admission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seekers.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 indent="62230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The college students avail of the scholarship provided for eligible sections and subject to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respective income limits. These scholarships are post metric scholarship for SC/ST/OBC students, BPL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scholarship below poverty line students and minority scholarship for minority community students.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About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85% 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our students receive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financial assistant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 way 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these scholarship.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7345" y="2990785"/>
            <a:ext cx="6793865" cy="17322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 indent="669925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Ramps are avalanche for students with physical disabilities. As for as medical facilities are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concerned, only first aid facility is available. There is no clinic or hospital in the college campus. We had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demanded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written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playground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near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area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hostel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 college has 70%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 of total strength. And the survey has been done by the Daundi Tehsildar and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been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assured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playground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facility.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have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canteen 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refreshment.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5080" indent="1035685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The college promotes the participation of student in co-curricular and extra- curricular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activities.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Though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collage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post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sports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officer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sports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activities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done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change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faculty member.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All students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 are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given training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computers.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7345" y="5276786"/>
            <a:ext cx="6793230" cy="1160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The college has a career guidance cell comprising of some faculty members. The college has a grievance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reddressal cell also. The college has a cell for prevention of harassment of women. An anti – ragging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committee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 also functional in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Annual cultural activities are organized for the students in the month of December in every academic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session.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 have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chance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 show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 hidden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talents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through this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program.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345" y="6991286"/>
            <a:ext cx="6793865" cy="9702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The college has keen interest in poetry &amp; prose writing so the college decided to publish a college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magazine named after freedom fighter Kangla Manjhi. In Year 2018 this college published its own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magazine “MANGHI” which duo- annual (2016-17 &amp; 2018-19). In December 2020 the duo- annual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(2019-20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&amp;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2020-21)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magazine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“MANGHI”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been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published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institution.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redeemed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vice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chancellor 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Hemchand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Yadav Vishvavidyala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Durg (Chhattisgarh).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345" y="8515286"/>
            <a:ext cx="6793865" cy="9702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 indent="56515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Due to covid-19 pandemic the student union election was not done. As per University guidelines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conducts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election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council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which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work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betterment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college.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At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present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 have not a structured system in place to interact with alumni (alumni registration is under process)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former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faculty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members.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special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occasions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like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annual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function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invited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guests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thus we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get to know their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opinions regarding our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720000"/>
            <a:ext cx="6687820" cy="9251950"/>
          </a:xfrm>
          <a:custGeom>
            <a:avLst/>
            <a:gdLst/>
            <a:ahLst/>
            <a:cxnLst/>
            <a:rect l="l" t="t" r="r" b="b"/>
            <a:pathLst>
              <a:path w="6687820" h="9251950">
                <a:moveTo>
                  <a:pt x="0" y="9251913"/>
                </a:moveTo>
                <a:lnTo>
                  <a:pt x="0" y="6352819"/>
                </a:lnTo>
                <a:lnTo>
                  <a:pt x="6687515" y="6352819"/>
                </a:lnTo>
                <a:lnTo>
                  <a:pt x="6687515" y="9251913"/>
                </a:lnTo>
              </a:path>
              <a:path w="6687820" h="9251950">
                <a:moveTo>
                  <a:pt x="0" y="9251913"/>
                </a:moveTo>
                <a:lnTo>
                  <a:pt x="0" y="6352819"/>
                </a:lnTo>
                <a:lnTo>
                  <a:pt x="6687515" y="6352819"/>
                </a:lnTo>
                <a:lnTo>
                  <a:pt x="6687515" y="9251913"/>
                </a:lnTo>
              </a:path>
              <a:path w="6687820" h="9251950">
                <a:moveTo>
                  <a:pt x="6687515" y="0"/>
                </a:moveTo>
                <a:lnTo>
                  <a:pt x="6687515" y="6352819"/>
                </a:lnTo>
                <a:lnTo>
                  <a:pt x="0" y="6352819"/>
                </a:lnTo>
                <a:lnTo>
                  <a:pt x="0" y="0"/>
                </a:lnTo>
              </a:path>
              <a:path w="6687820" h="9251950">
                <a:moveTo>
                  <a:pt x="6687515" y="0"/>
                </a:moveTo>
                <a:lnTo>
                  <a:pt x="6687515" y="6352819"/>
                </a:lnTo>
                <a:lnTo>
                  <a:pt x="0" y="6352819"/>
                </a:lnTo>
                <a:lnTo>
                  <a:pt x="0" y="0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63244" y="895285"/>
            <a:ext cx="6522720" cy="5735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The Internal Quality Assurance Cell (IQAC) monitors efforts of the college towards excellence in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different areas. By the end of the session, IQAC chalks out an action plan for the next year and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ensures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&amp;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reviews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efforts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made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follow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that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plan.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sufficient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number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committees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which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executes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increase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quantitative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qualitative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changes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It also collects and analyses feedback from the students, parents and analysed in IQAC meetings.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Measures and strategies to be implemented for quality assurance are regularly discussed in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IQAC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meetings. Following are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example of two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practices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implemented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quality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enhancement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measures:</a:t>
            </a:r>
            <a:endParaRPr sz="1200">
              <a:latin typeface="Times New Roman"/>
              <a:cs typeface="Times New Roman"/>
            </a:endParaRPr>
          </a:p>
          <a:p>
            <a:pPr marL="12700" marR="2568575">
              <a:lnSpc>
                <a:spcPct val="208300"/>
              </a:lnSpc>
              <a:buAutoNum type="arabicPeriod"/>
              <a:tabLst>
                <a:tab pos="165100" algn="l"/>
              </a:tabLst>
            </a:pPr>
            <a:r>
              <a:rPr dirty="0" sz="1200" b="1">
                <a:latin typeface="Times New Roman"/>
                <a:cs typeface="Times New Roman"/>
              </a:rPr>
              <a:t>Advance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Action</a:t>
            </a:r>
            <a:r>
              <a:rPr dirty="0" sz="1200" spc="-5" b="1">
                <a:latin typeface="Times New Roman"/>
                <a:cs typeface="Times New Roman"/>
              </a:rPr>
              <a:t> Planning: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chalking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plan.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coordinator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units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invited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meeting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IQAC.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calendar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integral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part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action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which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prepared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before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commencement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the academic session.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  <a:buAutoNum type="arabicPeriod" startAt="2"/>
              <a:tabLst>
                <a:tab pos="170180" algn="l"/>
              </a:tabLst>
            </a:pPr>
            <a:r>
              <a:rPr dirty="0" sz="1200" b="1">
                <a:latin typeface="Times New Roman"/>
                <a:cs typeface="Times New Roman"/>
              </a:rPr>
              <a:t>Students’ Satisfaction on overall Institutional Performance: The Internal Quality Assurance Cell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the College has started taking online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feedback from the students regarding the teaching-learning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process,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evaluation process,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library services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administration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 the College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We have professional CCTV cameras in library and in college campus. The college has separate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rooms for NSS and UGC units and for PG departments. The college has a green campus, computer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lab,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botanical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garden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named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after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Swami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Vivekananda,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canteen,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common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room,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drinking water facility, separate washrooms for girls and boys. The IQAC cell is always committed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overall development of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3244" y="7121104"/>
            <a:ext cx="6527800" cy="268795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6.5.2 The institution reviews its teaching learning process, structures &amp; methodologies of operations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learning outcomes at periodic intervals through IQAC set up as per norms and recorded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incremental improvement in various activities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 For first cycle</a:t>
            </a:r>
            <a:r>
              <a:rPr dirty="0" sz="1200" spc="30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- Incremental improvements made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preceding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regard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quality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second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subsequent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cycles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-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Incremental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improvements made for the preceding five years with regard to quality and post accreditation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quality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initiatives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9525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reviews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its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teaching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learning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process,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at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periodic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intervals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through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IQAC.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objective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IQAC has always been to focus on teaching and learning for the learner.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 this, a policy of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assessing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evaluating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prepared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from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time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time,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suggestions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received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reviewed,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if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necessary,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amended.</a:t>
            </a:r>
            <a:r>
              <a:rPr dirty="0" sz="1200" spc="2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makes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efforts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upgrade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required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material,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equipment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etc.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Guest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lectures,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essays,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urgent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speech,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debate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competition,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seminars,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workshops,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linguistic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10644" y="720000"/>
          <a:ext cx="6693534" cy="5847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925"/>
                <a:gridCol w="133985"/>
                <a:gridCol w="3209924"/>
                <a:gridCol w="133984"/>
              </a:tblGrid>
              <a:tr h="2159000">
                <a:tc gridSpan="4">
                  <a:txBody>
                    <a:bodyPr/>
                    <a:lstStyle/>
                    <a:p>
                      <a:pPr algn="just" marL="6350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proficiency</a:t>
                      </a:r>
                      <a:r>
                        <a:rPr dirty="0" sz="1200" spc="7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etc.,</a:t>
                      </a:r>
                      <a:r>
                        <a:rPr dirty="0" sz="1200" spc="7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organizes</a:t>
                      </a:r>
                      <a:r>
                        <a:rPr dirty="0" sz="1200" spc="7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1200" spc="7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time</a:t>
                      </a:r>
                      <a:r>
                        <a:rPr dirty="0" sz="1200" spc="7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7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time</a:t>
                      </a:r>
                      <a:r>
                        <a:rPr dirty="0" sz="1200" spc="7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7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7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development</a:t>
                      </a:r>
                      <a:r>
                        <a:rPr dirty="0" sz="1200" spc="7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7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7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academy.</a:t>
                      </a:r>
                      <a:r>
                        <a:rPr dirty="0" sz="1200" spc="1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7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cell</a:t>
                      </a:r>
                      <a:r>
                        <a:rPr dirty="0" sz="1200" spc="7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always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motivates different departments for this.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difference between slow learners and advanced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learners is made by reviewing the result of internal assessment. Provision has been made for slow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learners to take extra classes in the time table. Timing, under the direction of IQAC in charge and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Principal, Check it out on time.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 the direction of converting traditional classrooms to digital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classrooms, IQAC constantly communicates with the principal of the institution, as a result of this,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classes of PGDCA were started in the session 2020-21 and a classroom was equipped with ITC and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use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ITC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seminar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hall.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planning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develop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room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smart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room.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This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how IQAC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 committed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 adopting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innovative approaches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 learning.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034819">
                <a:tc gridSpan="4">
                  <a:txBody>
                    <a:bodyPr/>
                    <a:lstStyle/>
                    <a:p>
                      <a:pPr lvl="2" marL="406400" indent="-342900">
                        <a:lnSpc>
                          <a:spcPct val="100000"/>
                        </a:lnSpc>
                        <a:spcBef>
                          <a:spcPts val="480"/>
                        </a:spcBef>
                        <a:buAutoNum type="arabicPeriod" startAt="3"/>
                        <a:tabLst>
                          <a:tab pos="4064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Quality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assurance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initiatives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include: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2">
                        <a:lnSpc>
                          <a:spcPct val="100000"/>
                        </a:lnSpc>
                        <a:buFont typeface="Times New Roman"/>
                        <a:buAutoNum type="arabicPeriod" startAt="3"/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lvl="3" marL="520065" marR="296545" indent="-127000">
                        <a:lnSpc>
                          <a:spcPct val="104200"/>
                        </a:lnSpc>
                        <a:spcBef>
                          <a:spcPts val="5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Regular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meeting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Internal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Quality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Assurance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Cell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(IQAC);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Feedback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collected,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analysed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used for improvements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Collaborative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quality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intitiatives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other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institution(s)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Participation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NIRF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065" marR="774065" indent="-127000">
                        <a:lnSpc>
                          <a:spcPct val="104200"/>
                        </a:lnSpc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other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quality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audit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recognized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state,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national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international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agencies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(ISO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Certification,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NBA)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D.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above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08000">
                <a:tc gridSpan="2">
                  <a:txBody>
                    <a:bodyPr/>
                    <a:lstStyle/>
                    <a:p>
                      <a:pPr marL="63500" marR="74612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e-copies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accreditations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certifications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08000">
                <a:tc gridSpan="2">
                  <a:txBody>
                    <a:bodyPr/>
                    <a:lstStyle/>
                    <a:p>
                      <a:pPr marL="63500" marR="6858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Upload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details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Quality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assurance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initiatives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institution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Paste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web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Annual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reports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Institution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1368633"/>
            <a:ext cx="6687820" cy="8603615"/>
          </a:xfrm>
          <a:custGeom>
            <a:avLst/>
            <a:gdLst/>
            <a:ahLst/>
            <a:cxnLst/>
            <a:rect l="l" t="t" r="r" b="b"/>
            <a:pathLst>
              <a:path w="6687820" h="8603615">
                <a:moveTo>
                  <a:pt x="0" y="8603279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8603279"/>
                </a:lnTo>
              </a:path>
              <a:path w="6687820" h="8603615">
                <a:moveTo>
                  <a:pt x="0" y="8603279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8603279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47345" y="703947"/>
            <a:ext cx="6865620" cy="2829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52284" algn="l"/>
              </a:tabLst>
            </a:pP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Criterion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7</a:t>
            </a:r>
            <a:r>
              <a:rPr dirty="0" u="sng" sz="16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-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Institutional</a:t>
            </a:r>
            <a:r>
              <a:rPr dirty="0" u="sng" sz="16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Values</a:t>
            </a:r>
            <a:r>
              <a:rPr dirty="0" u="sng" sz="16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and</a:t>
            </a:r>
            <a:r>
              <a:rPr dirty="0" u="sng" sz="1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Best</a:t>
            </a:r>
            <a:r>
              <a:rPr dirty="0" u="sng" sz="16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Practices	</a:t>
            </a:r>
            <a:endParaRPr sz="1600">
              <a:latin typeface="Times New Roman"/>
              <a:cs typeface="Times New Roman"/>
            </a:endParaRPr>
          </a:p>
          <a:p>
            <a:pPr lvl="1" marL="279400" indent="-266700">
              <a:lnSpc>
                <a:spcPct val="100000"/>
              </a:lnSpc>
              <a:spcBef>
                <a:spcPts val="1495"/>
              </a:spcBef>
              <a:buAutoNum type="arabicPeriod"/>
              <a:tabLst>
                <a:tab pos="279400" algn="l"/>
              </a:tabLst>
            </a:pPr>
            <a:r>
              <a:rPr dirty="0" sz="1400" b="1">
                <a:latin typeface="Times New Roman"/>
                <a:cs typeface="Times New Roman"/>
              </a:rPr>
              <a:t>Institutional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Values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and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Social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Responsibilities</a:t>
            </a:r>
            <a:endParaRPr sz="1400">
              <a:latin typeface="Times New Roman"/>
              <a:cs typeface="Times New Roman"/>
            </a:endParaRPr>
          </a:p>
          <a:p>
            <a:pPr lvl="2" marL="228600" marR="359410">
              <a:lnSpc>
                <a:spcPct val="104200"/>
              </a:lnSpc>
              <a:spcBef>
                <a:spcPts val="455"/>
              </a:spcBef>
              <a:buAutoNum type="arabicPeriod"/>
              <a:tabLst>
                <a:tab pos="571500" algn="l"/>
              </a:tabLst>
            </a:pPr>
            <a:r>
              <a:rPr dirty="0" sz="1200" b="1">
                <a:latin typeface="Times New Roman"/>
                <a:cs typeface="Times New Roman"/>
              </a:rPr>
              <a:t>Measures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initiated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promotion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gender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equity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last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2286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228600" marR="131445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co-education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institution.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ensures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gender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sensitivity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providing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equal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opportunities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Female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students.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administration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very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keen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desires,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aspirations,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abilities and professional skills of human resources as men and women without any discrimination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about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gender.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have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Women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Empowerment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Cell,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Anti-ragging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Cell,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Sexual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Harassment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Cell. Besides these associations and their programs, we show gender sensitivity in providing a safe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sound campus for female students.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3244" y="4086738"/>
            <a:ext cx="6522720" cy="1922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Measures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initiated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promotion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gender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equality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last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years: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5080" indent="73025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Issues related to gender equality and gender sensitivity are taught in the syllabus of various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subjects. All departments of the college work in collaboration for the Women Empowerment to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promote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gender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equality.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addition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executes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various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curricular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extracurricular activities pertaining to gender equality and gender sensitivity. Special sessions for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women are held in N.S.S. camps. ‘Beti Bachao Beti Padhao’, ‘Women’s Day Celebration’ etc.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programs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 held.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Questionnaire of women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empowerment is arranged.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Safety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Security: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55881" y="6563238"/>
            <a:ext cx="16300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24</a:t>
            </a:r>
            <a:r>
              <a:rPr dirty="0" sz="1200" spc="11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hours</a:t>
            </a:r>
            <a:r>
              <a:rPr dirty="0" sz="1200" spc="1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surveillance</a:t>
            </a:r>
            <a:r>
              <a:rPr dirty="0" sz="1200" spc="1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3244" y="6563238"/>
            <a:ext cx="4687570" cy="398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1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.CCTV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cameras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installed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premises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which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provide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order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 observe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ongoing activities.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3244" y="7134738"/>
            <a:ext cx="6522720" cy="24942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  <a:buAutoNum type="arabicPeriod" startAt="2"/>
              <a:tabLst>
                <a:tab pos="186690" algn="l"/>
              </a:tabLst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1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</a:t>
            </a:r>
            <a:r>
              <a:rPr dirty="0" sz="1200" spc="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committees</a:t>
            </a:r>
            <a:r>
              <a:rPr dirty="0" sz="1200" spc="1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monitor</a:t>
            </a:r>
            <a:r>
              <a:rPr dirty="0" sz="1200" spc="1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1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address</a:t>
            </a:r>
            <a:r>
              <a:rPr dirty="0" sz="1200" spc="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safety,</a:t>
            </a:r>
            <a:r>
              <a:rPr dirty="0" sz="1200" spc="1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security</a:t>
            </a:r>
            <a:r>
              <a:rPr dirty="0" sz="1200" spc="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1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social</a:t>
            </a:r>
            <a:r>
              <a:rPr dirty="0" sz="1200" spc="1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issues</a:t>
            </a:r>
            <a:r>
              <a:rPr dirty="0" sz="1200" spc="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like</a:t>
            </a:r>
            <a:r>
              <a:rPr dirty="0" sz="1200" spc="1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Anti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ragging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Committee, Sexual Harassment Committee,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etc.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 startAt="2"/>
            </a:pPr>
            <a:endParaRPr sz="135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buAutoNum type="arabicPeriod" startAt="2"/>
              <a:tabLst>
                <a:tab pos="165100" algn="l"/>
              </a:tabLst>
            </a:pPr>
            <a:r>
              <a:rPr dirty="0" sz="1200" b="1">
                <a:latin typeface="Times New Roman"/>
                <a:cs typeface="Times New Roman"/>
              </a:rPr>
              <a:t>Separate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washrooms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boys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premises.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 startAt="2"/>
            </a:pPr>
            <a:endParaRPr sz="135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5"/>
              </a:spcBef>
              <a:buAutoNum type="arabicPeriod" startAt="2"/>
              <a:tabLst>
                <a:tab pos="165100" algn="l"/>
              </a:tabLst>
            </a:pPr>
            <a:r>
              <a:rPr dirty="0" sz="1200" b="1">
                <a:latin typeface="Times New Roman"/>
                <a:cs typeface="Times New Roman"/>
              </a:rPr>
              <a:t>Two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exit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gates.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 startAt="2"/>
            </a:pPr>
            <a:endParaRPr sz="135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buAutoNum type="arabicPeriod" startAt="2"/>
              <a:tabLst>
                <a:tab pos="165100" algn="l"/>
              </a:tabLst>
            </a:pPr>
            <a:r>
              <a:rPr dirty="0" sz="1200" b="1">
                <a:latin typeface="Times New Roman"/>
                <a:cs typeface="Times New Roman"/>
              </a:rPr>
              <a:t>Separate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washrooms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male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female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staff.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Times New Roman"/>
              <a:buAutoNum type="arabicPeriod" startAt="2"/>
            </a:pPr>
            <a:endParaRPr sz="135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buAutoNum type="arabicPeriod" startAt="2"/>
              <a:tabLst>
                <a:tab pos="165100" algn="l"/>
              </a:tabLst>
            </a:pPr>
            <a:r>
              <a:rPr dirty="0" sz="1200" b="1">
                <a:latin typeface="Times New Roman"/>
                <a:cs typeface="Times New Roman"/>
              </a:rPr>
              <a:t>Identity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Cards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issued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teachers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non-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staff.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 startAt="2"/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  <a:spcBef>
                <a:spcPts val="5"/>
              </a:spcBef>
              <a:buAutoNum type="arabicPeriod" startAt="2"/>
              <a:tabLst>
                <a:tab pos="184785" algn="l"/>
              </a:tabLst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1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faculty</a:t>
            </a:r>
            <a:r>
              <a:rPr dirty="0" sz="1200" spc="1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1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1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nearby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higher</a:t>
            </a:r>
            <a:r>
              <a:rPr dirty="0" sz="1200" spc="1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secondary</a:t>
            </a:r>
            <a:r>
              <a:rPr dirty="0" sz="1200" spc="1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school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1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inspiring</a:t>
            </a:r>
            <a:r>
              <a:rPr dirty="0" sz="1200" spc="1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</a:t>
            </a:r>
            <a:r>
              <a:rPr dirty="0" sz="1200" spc="1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1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higher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education.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 is also done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 seven day camp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NSS.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10644" y="8658520"/>
            <a:ext cx="6691630" cy="1315720"/>
            <a:chOff x="510644" y="8658520"/>
            <a:chExt cx="6691630" cy="1315720"/>
          </a:xfrm>
        </p:grpSpPr>
        <p:sp>
          <p:nvSpPr>
            <p:cNvPr id="4" name="object 4"/>
            <p:cNvSpPr/>
            <p:nvPr/>
          </p:nvSpPr>
          <p:spPr>
            <a:xfrm>
              <a:off x="512444" y="8660320"/>
              <a:ext cx="6687820" cy="1311910"/>
            </a:xfrm>
            <a:custGeom>
              <a:avLst/>
              <a:gdLst/>
              <a:ahLst/>
              <a:cxnLst/>
              <a:rect l="l" t="t" r="r" b="b"/>
              <a:pathLst>
                <a:path w="6687820" h="1311909">
                  <a:moveTo>
                    <a:pt x="0" y="1311593"/>
                  </a:moveTo>
                  <a:lnTo>
                    <a:pt x="0" y="0"/>
                  </a:lnTo>
                  <a:lnTo>
                    <a:pt x="6687515" y="0"/>
                  </a:lnTo>
                  <a:lnTo>
                    <a:pt x="6687515" y="1311593"/>
                  </a:lnTo>
                </a:path>
                <a:path w="6687820" h="1311909">
                  <a:moveTo>
                    <a:pt x="0" y="1311593"/>
                  </a:moveTo>
                  <a:lnTo>
                    <a:pt x="0" y="0"/>
                  </a:lnTo>
                  <a:lnTo>
                    <a:pt x="6687515" y="0"/>
                  </a:lnTo>
                  <a:lnTo>
                    <a:pt x="6687515" y="1311593"/>
                  </a:lnTo>
                </a:path>
              </a:pathLst>
            </a:custGeom>
            <a:ln w="36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906094" y="9365132"/>
              <a:ext cx="51435" cy="432434"/>
            </a:xfrm>
            <a:custGeom>
              <a:avLst/>
              <a:gdLst/>
              <a:ahLst/>
              <a:cxnLst/>
              <a:rect l="l" t="t" r="r" b="b"/>
              <a:pathLst>
                <a:path w="51434" h="432434">
                  <a:moveTo>
                    <a:pt x="50850" y="404825"/>
                  </a:moveTo>
                  <a:lnTo>
                    <a:pt x="25044" y="381000"/>
                  </a:lnTo>
                  <a:lnTo>
                    <a:pt x="23431" y="381076"/>
                  </a:lnTo>
                  <a:lnTo>
                    <a:pt x="0" y="405638"/>
                  </a:lnTo>
                  <a:lnTo>
                    <a:pt x="0" y="407250"/>
                  </a:lnTo>
                  <a:lnTo>
                    <a:pt x="25044" y="431888"/>
                  </a:lnTo>
                  <a:lnTo>
                    <a:pt x="28270" y="431736"/>
                  </a:lnTo>
                  <a:lnTo>
                    <a:pt x="50850" y="408051"/>
                  </a:lnTo>
                  <a:lnTo>
                    <a:pt x="50850" y="406438"/>
                  </a:lnTo>
                  <a:lnTo>
                    <a:pt x="50850" y="404825"/>
                  </a:lnTo>
                  <a:close/>
                </a:path>
                <a:path w="51434" h="432434">
                  <a:moveTo>
                    <a:pt x="50850" y="214325"/>
                  </a:moveTo>
                  <a:lnTo>
                    <a:pt x="25044" y="190500"/>
                  </a:lnTo>
                  <a:lnTo>
                    <a:pt x="23431" y="190576"/>
                  </a:lnTo>
                  <a:lnTo>
                    <a:pt x="0" y="215138"/>
                  </a:lnTo>
                  <a:lnTo>
                    <a:pt x="0" y="216750"/>
                  </a:lnTo>
                  <a:lnTo>
                    <a:pt x="25044" y="241388"/>
                  </a:lnTo>
                  <a:lnTo>
                    <a:pt x="28270" y="241236"/>
                  </a:lnTo>
                  <a:lnTo>
                    <a:pt x="50850" y="217551"/>
                  </a:lnTo>
                  <a:lnTo>
                    <a:pt x="50850" y="215938"/>
                  </a:lnTo>
                  <a:lnTo>
                    <a:pt x="50850" y="214325"/>
                  </a:lnTo>
                  <a:close/>
                </a:path>
                <a:path w="51434" h="432434">
                  <a:moveTo>
                    <a:pt x="50850" y="23825"/>
                  </a:moveTo>
                  <a:lnTo>
                    <a:pt x="25044" y="0"/>
                  </a:lnTo>
                  <a:lnTo>
                    <a:pt x="23431" y="76"/>
                  </a:lnTo>
                  <a:lnTo>
                    <a:pt x="0" y="24638"/>
                  </a:lnTo>
                  <a:lnTo>
                    <a:pt x="0" y="26250"/>
                  </a:lnTo>
                  <a:lnTo>
                    <a:pt x="25044" y="50888"/>
                  </a:lnTo>
                  <a:lnTo>
                    <a:pt x="28270" y="50736"/>
                  </a:lnTo>
                  <a:lnTo>
                    <a:pt x="50850" y="27051"/>
                  </a:lnTo>
                  <a:lnTo>
                    <a:pt x="50850" y="25438"/>
                  </a:lnTo>
                  <a:lnTo>
                    <a:pt x="50850" y="2382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10644" y="720000"/>
          <a:ext cx="6693534" cy="4891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925"/>
                <a:gridCol w="133985"/>
                <a:gridCol w="3209924"/>
                <a:gridCol w="133984"/>
              </a:tblGrid>
              <a:tr h="3683000">
                <a:tc gridSpan="4">
                  <a:txBody>
                    <a:bodyPr/>
                    <a:lstStyle/>
                    <a:p>
                      <a:pPr marL="6350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Groups</a:t>
                      </a:r>
                      <a:r>
                        <a:rPr dirty="0" sz="1200" spc="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1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(mentee)</a:t>
                      </a:r>
                      <a:r>
                        <a:rPr dirty="0" sz="1200" spc="1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200" spc="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regularly</a:t>
                      </a:r>
                      <a:r>
                        <a:rPr dirty="0" sz="1200" spc="1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monitored</a:t>
                      </a:r>
                      <a:r>
                        <a:rPr dirty="0" sz="1200" spc="1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1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mentors.</a:t>
                      </a:r>
                      <a:r>
                        <a:rPr dirty="0" sz="1200" spc="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1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200" spc="1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supported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18745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academic,</a:t>
                      </a:r>
                      <a:r>
                        <a:rPr dirty="0" sz="1200" spc="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stress</a:t>
                      </a:r>
                      <a:r>
                        <a:rPr dirty="0" sz="1200" spc="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related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issues</a:t>
                      </a:r>
                      <a:r>
                        <a:rPr dirty="0" sz="1200" spc="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personal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counseling</a:t>
                      </a:r>
                      <a:r>
                        <a:rPr dirty="0" sz="1200" spc="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done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tackle</a:t>
                      </a:r>
                      <a:r>
                        <a:rPr dirty="0" sz="1200" spc="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day</a:t>
                      </a:r>
                      <a:r>
                        <a:rPr dirty="0" sz="1200" spc="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day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problems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 the mentees.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 marR="119380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college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adopts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practice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counseling the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male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female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at the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time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“Welcome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Session”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covering the issues 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gender sensitization.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Common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Room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 marR="119380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girls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common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room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separate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washrooms.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room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designed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female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place to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relax, to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 to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informal discussions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 their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free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time.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889000">
                <a:tc>
                  <a:txBody>
                    <a:bodyPr/>
                    <a:lstStyle/>
                    <a:p>
                      <a:pPr marL="63500" marR="12128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specific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facilities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provided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women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terms of: a. Safety and security b. Counselling c.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Common Rooms d. Day care center for young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children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e.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other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relevant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10644" y="5798200"/>
          <a:ext cx="6693534" cy="2673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925"/>
                <a:gridCol w="133985"/>
                <a:gridCol w="3209924"/>
                <a:gridCol w="133984"/>
              </a:tblGrid>
              <a:tr h="2034819">
                <a:tc gridSpan="4">
                  <a:txBody>
                    <a:bodyPr/>
                    <a:lstStyle/>
                    <a:p>
                      <a:pPr lvl="2" marL="63500" marR="808355">
                        <a:lnSpc>
                          <a:spcPct val="104200"/>
                        </a:lnSpc>
                        <a:spcBef>
                          <a:spcPts val="420"/>
                        </a:spcBef>
                        <a:buAutoNum type="arabicPeriod" startAt="2"/>
                        <a:tabLst>
                          <a:tab pos="4064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facilities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alternate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sources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energy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energy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conservation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measures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2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Times New Roman"/>
                        <a:buAutoNum type="arabicPeriod" startAt="2"/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Solar energy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Biogas plant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Wheeling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Grid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Sensor-based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energy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conservation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Use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LED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bulbs/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power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efficient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equipment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D.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above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other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relevant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563244" y="8708605"/>
            <a:ext cx="5824855" cy="1160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7.1.3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Describe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facilities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management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following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types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degradable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non-degradable waste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(within 500 words)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469265" marR="334010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Solid waste management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Liquid waste management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Biomedical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waste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management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10644" y="718200"/>
            <a:ext cx="6691630" cy="9026525"/>
            <a:chOff x="510644" y="718200"/>
            <a:chExt cx="6691630" cy="9026525"/>
          </a:xfrm>
        </p:grpSpPr>
        <p:sp>
          <p:nvSpPr>
            <p:cNvPr id="3" name="object 3"/>
            <p:cNvSpPr/>
            <p:nvPr/>
          </p:nvSpPr>
          <p:spPr>
            <a:xfrm>
              <a:off x="512444" y="720000"/>
              <a:ext cx="6687820" cy="9022715"/>
            </a:xfrm>
            <a:custGeom>
              <a:avLst/>
              <a:gdLst/>
              <a:ahLst/>
              <a:cxnLst/>
              <a:rect l="l" t="t" r="r" b="b"/>
              <a:pathLst>
                <a:path w="6687820" h="9022715">
                  <a:moveTo>
                    <a:pt x="6687515" y="0"/>
                  </a:moveTo>
                  <a:lnTo>
                    <a:pt x="6687515" y="9022639"/>
                  </a:lnTo>
                  <a:lnTo>
                    <a:pt x="0" y="9022639"/>
                  </a:lnTo>
                  <a:lnTo>
                    <a:pt x="0" y="0"/>
                  </a:lnTo>
                </a:path>
                <a:path w="6687820" h="9022715">
                  <a:moveTo>
                    <a:pt x="6687515" y="0"/>
                  </a:moveTo>
                  <a:lnTo>
                    <a:pt x="6687515" y="9022639"/>
                  </a:lnTo>
                  <a:lnTo>
                    <a:pt x="0" y="9022639"/>
                  </a:lnTo>
                  <a:lnTo>
                    <a:pt x="0" y="0"/>
                  </a:lnTo>
                </a:path>
              </a:pathLst>
            </a:custGeom>
            <a:ln w="36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906094" y="789812"/>
              <a:ext cx="51435" cy="432434"/>
            </a:xfrm>
            <a:custGeom>
              <a:avLst/>
              <a:gdLst/>
              <a:ahLst/>
              <a:cxnLst/>
              <a:rect l="l" t="t" r="r" b="b"/>
              <a:pathLst>
                <a:path w="51434" h="432434">
                  <a:moveTo>
                    <a:pt x="50850" y="404825"/>
                  </a:moveTo>
                  <a:lnTo>
                    <a:pt x="25044" y="381000"/>
                  </a:lnTo>
                  <a:lnTo>
                    <a:pt x="23431" y="381076"/>
                  </a:lnTo>
                  <a:lnTo>
                    <a:pt x="0" y="405638"/>
                  </a:lnTo>
                  <a:lnTo>
                    <a:pt x="0" y="407250"/>
                  </a:lnTo>
                  <a:lnTo>
                    <a:pt x="25044" y="431888"/>
                  </a:lnTo>
                  <a:lnTo>
                    <a:pt x="28270" y="431736"/>
                  </a:lnTo>
                  <a:lnTo>
                    <a:pt x="50850" y="408051"/>
                  </a:lnTo>
                  <a:lnTo>
                    <a:pt x="50850" y="406438"/>
                  </a:lnTo>
                  <a:lnTo>
                    <a:pt x="50850" y="404825"/>
                  </a:lnTo>
                  <a:close/>
                </a:path>
                <a:path w="51434" h="432434">
                  <a:moveTo>
                    <a:pt x="50850" y="214325"/>
                  </a:moveTo>
                  <a:lnTo>
                    <a:pt x="25044" y="190500"/>
                  </a:lnTo>
                  <a:lnTo>
                    <a:pt x="23431" y="190576"/>
                  </a:lnTo>
                  <a:lnTo>
                    <a:pt x="0" y="215138"/>
                  </a:lnTo>
                  <a:lnTo>
                    <a:pt x="0" y="216750"/>
                  </a:lnTo>
                  <a:lnTo>
                    <a:pt x="25044" y="241388"/>
                  </a:lnTo>
                  <a:lnTo>
                    <a:pt x="28270" y="241236"/>
                  </a:lnTo>
                  <a:lnTo>
                    <a:pt x="50850" y="217551"/>
                  </a:lnTo>
                  <a:lnTo>
                    <a:pt x="50850" y="215938"/>
                  </a:lnTo>
                  <a:lnTo>
                    <a:pt x="50850" y="214325"/>
                  </a:lnTo>
                  <a:close/>
                </a:path>
                <a:path w="51434" h="432434">
                  <a:moveTo>
                    <a:pt x="50850" y="23825"/>
                  </a:moveTo>
                  <a:lnTo>
                    <a:pt x="25044" y="0"/>
                  </a:lnTo>
                  <a:lnTo>
                    <a:pt x="23431" y="76"/>
                  </a:lnTo>
                  <a:lnTo>
                    <a:pt x="0" y="24638"/>
                  </a:lnTo>
                  <a:lnTo>
                    <a:pt x="0" y="26250"/>
                  </a:lnTo>
                  <a:lnTo>
                    <a:pt x="25044" y="50888"/>
                  </a:lnTo>
                  <a:lnTo>
                    <a:pt x="28270" y="50736"/>
                  </a:lnTo>
                  <a:lnTo>
                    <a:pt x="50850" y="27051"/>
                  </a:lnTo>
                  <a:lnTo>
                    <a:pt x="50850" y="25438"/>
                  </a:lnTo>
                  <a:lnTo>
                    <a:pt x="50850" y="2382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563244" y="345204"/>
            <a:ext cx="6523355" cy="30473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72385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>
              <a:latin typeface="Times New Roman"/>
              <a:cs typeface="Times New Roman"/>
            </a:endParaRPr>
          </a:p>
          <a:p>
            <a:pPr marL="469265" marR="453009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E-waste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management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Waste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recycling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system</a:t>
            </a: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60"/>
              </a:spcBef>
            </a:pPr>
            <a:r>
              <a:rPr dirty="0" sz="1200" b="1">
                <a:latin typeface="Times New Roman"/>
                <a:cs typeface="Times New Roman"/>
              </a:rPr>
              <a:t>Hazardous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chemicals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radioactive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waste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management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 indent="47625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Nurturing environment consciousness is the aspiration of Govt Kangla Manjhi College and so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 has undertaken certain steps to maintain solid waste management. To keep the campus neat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clean, the college has made use of more waste boxes kept in different corners of the college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campus, so that the students, teaching and non-teaching staff may use these boxes as a dustbin.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Sometimes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NSS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volunteers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also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clean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which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part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activity.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wide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range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waste arises in chemical laboratories of different science departments that is solid materials such as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broken glass, packing, paper, samples, and equipment are disposed of in a tank separately made for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purpose only.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63244" y="3946104"/>
            <a:ext cx="6522720" cy="5354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dirty="0" sz="1200" b="1">
                <a:latin typeface="Times New Roman"/>
                <a:cs typeface="Times New Roman"/>
              </a:rPr>
              <a:t>Waste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management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taken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regularly.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campus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cleaned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regularly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use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polythene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banned.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  <a:buAutoNum type="arabicPeriod"/>
              <a:tabLst>
                <a:tab pos="358140" algn="l"/>
              </a:tabLst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instructions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given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regularly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about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clean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campus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use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dust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bin.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dirty="0" sz="1200" b="1">
                <a:latin typeface="Times New Roman"/>
                <a:cs typeface="Times New Roman"/>
              </a:rPr>
              <a:t>Tempering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furniture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(Repairing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2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broken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furniture)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  <a:spcBef>
                <a:spcPts val="5"/>
              </a:spcBef>
              <a:buAutoNum type="arabicPeriod"/>
              <a:tabLst>
                <a:tab pos="345440" algn="l"/>
              </a:tabLst>
            </a:pPr>
            <a:r>
              <a:rPr dirty="0" sz="1200" b="1">
                <a:latin typeface="Times New Roman"/>
                <a:cs typeface="Times New Roman"/>
              </a:rPr>
              <a:t>Along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NSS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unit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all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engaged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cleaning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campus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once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week.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  <a:spcBef>
                <a:spcPts val="5"/>
              </a:spcBef>
              <a:buAutoNum type="arabicPeriod"/>
              <a:tabLst>
                <a:tab pos="393065" algn="l"/>
              </a:tabLst>
            </a:pPr>
            <a:r>
              <a:rPr dirty="0" sz="1200" b="1">
                <a:latin typeface="Times New Roman"/>
                <a:cs typeface="Times New Roman"/>
              </a:rPr>
              <a:t>Separate trash bins for biodegradable and non-biodegradable waste are mounted at different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places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 the campus.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  <a:buAutoNum type="arabicPeriod"/>
              <a:tabLst>
                <a:tab pos="355600" algn="l"/>
              </a:tabLst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proper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management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BioDegradable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Waste.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There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various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species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plants and trees in the college campus and in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Swami Vivekanand garden, the remains of the trees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viz-leaves, bark, flowers, fruits and branches are dumped and stored in a pit. All the organic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material of the college is stored in this pit. To maintain moisture, water is poured into the pit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frequently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that microorganisms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bacteria may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decompose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material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stored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 it.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Liquid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Waste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Management-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E-waste management- Kangla Manjhi College College is a Government Degree College and so E-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waste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cannot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disposed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without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permission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Government.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However,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maintains disposal waste in a planned way. E-waste materials like, out of function computers, non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functioning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apparatus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like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Mother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Board,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Hard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Drive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other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office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E-wastes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stored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separate room.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9745458"/>
            <a:ext cx="6687820" cy="226695"/>
          </a:xfrm>
          <a:custGeom>
            <a:avLst/>
            <a:gdLst/>
            <a:ahLst/>
            <a:cxnLst/>
            <a:rect l="l" t="t" r="r" b="b"/>
            <a:pathLst>
              <a:path w="6687820" h="226695">
                <a:moveTo>
                  <a:pt x="0" y="226454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226454"/>
                </a:lnTo>
              </a:path>
              <a:path w="6687820" h="226695">
                <a:moveTo>
                  <a:pt x="0" y="226454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226454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1543700"/>
          <a:ext cx="6693534" cy="2483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925"/>
                <a:gridCol w="133985"/>
                <a:gridCol w="3209924"/>
                <a:gridCol w="133984"/>
              </a:tblGrid>
              <a:tr h="1844319">
                <a:tc gridSpan="4">
                  <a:txBody>
                    <a:bodyPr/>
                    <a:lstStyle/>
                    <a:p>
                      <a:pPr lvl="2" marL="406400" indent="-342900">
                        <a:lnSpc>
                          <a:spcPct val="100000"/>
                        </a:lnSpc>
                        <a:spcBef>
                          <a:spcPts val="480"/>
                        </a:spcBef>
                        <a:buAutoNum type="arabicPeriod" startAt="4"/>
                        <a:tabLst>
                          <a:tab pos="4064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Water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conservation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facilities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available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2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Times New Roman"/>
                        <a:buAutoNum type="arabicPeriod" startAt="4"/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Rain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water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harvesting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Borewell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/Open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well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recharge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Construction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tanks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bunds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Waste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water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recycling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Maintenance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water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bodies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distribution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system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campus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B.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above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other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relevant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10644" y="4213519"/>
          <a:ext cx="6693534" cy="3308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925"/>
                <a:gridCol w="133985"/>
                <a:gridCol w="3209924"/>
                <a:gridCol w="133984"/>
              </a:tblGrid>
              <a:tr h="1844319">
                <a:tc gridSpan="4">
                  <a:txBody>
                    <a:bodyPr/>
                    <a:lstStyle/>
                    <a:p>
                      <a:pPr lvl="2" marL="406400" indent="-342900">
                        <a:lnSpc>
                          <a:spcPct val="100000"/>
                        </a:lnSpc>
                        <a:spcBef>
                          <a:spcPts val="480"/>
                        </a:spcBef>
                        <a:buAutoNum type="arabicPeriod" startAt="5"/>
                        <a:tabLst>
                          <a:tab pos="4064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Green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campus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initiatives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include: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2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Times New Roman"/>
                        <a:buAutoNum type="arabicPeriod" startAt="5"/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Restricted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entry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automobiles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Use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Bicycles/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Battery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powered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vehicles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Pedestrian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Friendly</a:t>
                      </a:r>
                      <a:r>
                        <a:rPr dirty="0" sz="1200" spc="25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pathways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Ban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use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Plastic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landscaping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trees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plants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All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above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08000">
                <a:tc gridSpan="2">
                  <a:txBody>
                    <a:bodyPr/>
                    <a:lstStyle/>
                    <a:p>
                      <a:pPr marL="63500" marR="13208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Various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policy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documents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decisions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circulated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implementation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other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relevant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documents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other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relevant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10644" y="718200"/>
          <a:ext cx="6693534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925"/>
                <a:gridCol w="133985"/>
                <a:gridCol w="3209924"/>
                <a:gridCol w="133984"/>
              </a:tblGrid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Geotagged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photographs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facilities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6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6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6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512444" y="7710639"/>
            <a:ext cx="6687820" cy="2035175"/>
          </a:xfrm>
          <a:prstGeom prst="rect">
            <a:avLst/>
          </a:prstGeom>
          <a:ln w="3600">
            <a:solidFill>
              <a:srgbClr val="808080"/>
            </a:solidFill>
          </a:ln>
        </p:spPr>
        <p:txBody>
          <a:bodyPr wrap="square" lIns="0" tIns="53340" rIns="0" bIns="0" rtlCol="0" vert="horz">
            <a:spAutoFit/>
          </a:bodyPr>
          <a:lstStyle/>
          <a:p>
            <a:pPr lvl="2" marL="63500" marR="113030">
              <a:lnSpc>
                <a:spcPct val="104200"/>
              </a:lnSpc>
              <a:spcBef>
                <a:spcPts val="420"/>
              </a:spcBef>
              <a:buAutoNum type="arabicPeriod" startAt="6"/>
              <a:tabLst>
                <a:tab pos="406400" algn="l"/>
              </a:tabLst>
            </a:pPr>
            <a:r>
              <a:rPr dirty="0" sz="1200" b="1">
                <a:latin typeface="Times New Roman"/>
                <a:cs typeface="Times New Roman"/>
              </a:rPr>
              <a:t>Quality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audits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environment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energy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regularly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undertaken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any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awards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received for such green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campus initiatives:</a:t>
            </a:r>
            <a:endParaRPr sz="120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  <a:spcBef>
                <a:spcPts val="5"/>
              </a:spcBef>
              <a:buFont typeface="Times New Roman"/>
              <a:buAutoNum type="arabicPeriod" startAt="6"/>
            </a:pPr>
            <a:endParaRPr sz="1350">
              <a:latin typeface="Times New Roman"/>
              <a:cs typeface="Times New Roman"/>
            </a:endParaRPr>
          </a:p>
          <a:p>
            <a:pPr lvl="3" marL="520700" indent="-127635">
              <a:lnSpc>
                <a:spcPct val="100000"/>
              </a:lnSpc>
              <a:buAutoNum type="arabicPeriod"/>
              <a:tabLst>
                <a:tab pos="520700" algn="l"/>
              </a:tabLst>
            </a:pPr>
            <a:r>
              <a:rPr dirty="0" sz="1200" b="1">
                <a:latin typeface="Times New Roman"/>
                <a:cs typeface="Times New Roman"/>
              </a:rPr>
              <a:t>Green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audit</a:t>
            </a:r>
            <a:endParaRPr sz="1200">
              <a:latin typeface="Times New Roman"/>
              <a:cs typeface="Times New Roman"/>
            </a:endParaRPr>
          </a:p>
          <a:p>
            <a:pPr lvl="3" marL="520700" indent="-127635">
              <a:lnSpc>
                <a:spcPct val="100000"/>
              </a:lnSpc>
              <a:spcBef>
                <a:spcPts val="60"/>
              </a:spcBef>
              <a:buAutoNum type="arabicPeriod"/>
              <a:tabLst>
                <a:tab pos="520700" algn="l"/>
              </a:tabLst>
            </a:pPr>
            <a:r>
              <a:rPr dirty="0" sz="1200" b="1">
                <a:latin typeface="Times New Roman"/>
                <a:cs typeface="Times New Roman"/>
              </a:rPr>
              <a:t>Energy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audit</a:t>
            </a:r>
            <a:endParaRPr sz="1200">
              <a:latin typeface="Times New Roman"/>
              <a:cs typeface="Times New Roman"/>
            </a:endParaRPr>
          </a:p>
          <a:p>
            <a:pPr lvl="3" marL="520700" indent="-127635">
              <a:lnSpc>
                <a:spcPct val="100000"/>
              </a:lnSpc>
              <a:spcBef>
                <a:spcPts val="60"/>
              </a:spcBef>
              <a:buAutoNum type="arabicPeriod"/>
              <a:tabLst>
                <a:tab pos="520700" algn="l"/>
              </a:tabLst>
            </a:pPr>
            <a:r>
              <a:rPr dirty="0" sz="1200" b="1">
                <a:latin typeface="Times New Roman"/>
                <a:cs typeface="Times New Roman"/>
              </a:rPr>
              <a:t>Environment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audit</a:t>
            </a:r>
            <a:endParaRPr sz="1200">
              <a:latin typeface="Times New Roman"/>
              <a:cs typeface="Times New Roman"/>
            </a:endParaRPr>
          </a:p>
          <a:p>
            <a:pPr lvl="3" marL="520700" indent="-127635">
              <a:lnSpc>
                <a:spcPct val="100000"/>
              </a:lnSpc>
              <a:spcBef>
                <a:spcPts val="60"/>
              </a:spcBef>
              <a:buAutoNum type="arabicPeriod"/>
              <a:tabLst>
                <a:tab pos="520700" algn="l"/>
              </a:tabLst>
            </a:pPr>
            <a:r>
              <a:rPr dirty="0" sz="1200" b="1">
                <a:latin typeface="Times New Roman"/>
                <a:cs typeface="Times New Roman"/>
              </a:rPr>
              <a:t>Clean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green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campus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recognitions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/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awards</a:t>
            </a:r>
            <a:endParaRPr sz="1200">
              <a:latin typeface="Times New Roman"/>
              <a:cs typeface="Times New Roman"/>
            </a:endParaRPr>
          </a:p>
          <a:p>
            <a:pPr lvl="3" marL="520700" indent="-127635">
              <a:lnSpc>
                <a:spcPct val="100000"/>
              </a:lnSpc>
              <a:spcBef>
                <a:spcPts val="60"/>
              </a:spcBef>
              <a:buAutoNum type="arabicPeriod"/>
              <a:tabLst>
                <a:tab pos="520700" algn="l"/>
              </a:tabLst>
            </a:pPr>
            <a:r>
              <a:rPr dirty="0" sz="1200" b="1">
                <a:latin typeface="Times New Roman"/>
                <a:cs typeface="Times New Roman"/>
              </a:rPr>
              <a:t>Beyond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campus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environmental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promotion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activities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E.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None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above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3707319"/>
            <a:ext cx="6687820" cy="6264910"/>
          </a:xfrm>
          <a:custGeom>
            <a:avLst/>
            <a:gdLst/>
            <a:ahLst/>
            <a:cxnLst/>
            <a:rect l="l" t="t" r="r" b="b"/>
            <a:pathLst>
              <a:path w="6687820" h="6264909">
                <a:moveTo>
                  <a:pt x="0" y="6264593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6264593"/>
                </a:lnTo>
              </a:path>
              <a:path w="6687820" h="6264909">
                <a:moveTo>
                  <a:pt x="0" y="6264593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6264593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720000"/>
          <a:ext cx="6693534" cy="2799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925"/>
                <a:gridCol w="133985"/>
                <a:gridCol w="3209924"/>
                <a:gridCol w="133984"/>
              </a:tblGrid>
              <a:tr h="2161819">
                <a:tc gridSpan="4">
                  <a:txBody>
                    <a:bodyPr/>
                    <a:lstStyle/>
                    <a:p>
                      <a:pPr lvl="2" marL="406400" indent="-342900">
                        <a:lnSpc>
                          <a:spcPts val="1420"/>
                        </a:lnSpc>
                        <a:buAutoNum type="arabicPeriod" startAt="7"/>
                        <a:tabLst>
                          <a:tab pos="4064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disabled-friendly,</a:t>
                      </a:r>
                      <a:r>
                        <a:rPr dirty="0" sz="1200" spc="2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barrier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free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environment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2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Times New Roman"/>
                        <a:buAutoNum type="arabicPeriod" startAt="7"/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Built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environment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ramps/lifts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easy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access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classrooms.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Divyangjan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friendly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washrooms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Signage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including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tactile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path,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lights,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display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boards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signposts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065" marR="93345" indent="-127000">
                        <a:lnSpc>
                          <a:spcPct val="104200"/>
                        </a:lnSpc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Assistive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technology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facilities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Divyangjan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accessible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website,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screen-reading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software,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mechanized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equipment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520065" marR="435609" indent="-127000">
                        <a:lnSpc>
                          <a:spcPct val="104200"/>
                        </a:lnSpc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Provision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enquiry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information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Human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assistance,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reader,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scribe,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soft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copies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reading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material, screen reading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C.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above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other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relevant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3244" y="3755604"/>
            <a:ext cx="6570345" cy="497395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7.1.8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Describe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efforts/initiatives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providing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inclusive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environment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i.e.,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tolerance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harmony towards cultural, regional, linguistic, communal socioeconomic and other diversities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(within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500 words).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2069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India is a country of a multi-ethnic culture where people belonging to religious, racial, cultural, and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lingual identities live together harmoniously. Govt Kangla Manjhi College is a renowned institute of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District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Balod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(C.G.)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socioeconomic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environmental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condition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region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quite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different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from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other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developed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regions.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Keeping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view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mind,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tries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maintain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harmony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try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create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goodwill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among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students.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Most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taking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admissions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local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belong to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nearby places 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districts of Balod Chhattisgarh.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2069" indent="5461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As per government rules, the admission process is carried out. Enough care is taken for specific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earmarked seats of each category. In major extension activities participation of faculties, students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non-teaching staff are commendable.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Each and every student along with faculty members are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fully involved in the national developmental activities, national festivals, awareness rallies, and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government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campaigns.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2069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plays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effective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role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catalyst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area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maintain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peace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national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integration.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regularly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organizes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different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activities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inculcating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values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tolerance, harmony towards cultural diversities. These activities have a very positive impact on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society's cultural and communal thoughts directly.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college thereby celebrates Independence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Day, Republic Day, Gandhi Jayanti, Rashtriya Ekta Diwas, Hindi Bhasha Divash, Yoga Diwas,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Rashtriya Matdata Jagrukta Diwas, Sanvidhan Diwas, AISD day etc every year with great honor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respect.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3244" y="9282924"/>
            <a:ext cx="6522720" cy="398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N.S.S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unit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always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active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organizing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programs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viz,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cooperation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Pulse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Polio,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education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awareness,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environmental awareness etc.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3704500"/>
            <a:ext cx="6687820" cy="6267450"/>
          </a:xfrm>
          <a:custGeom>
            <a:avLst/>
            <a:gdLst/>
            <a:ahLst/>
            <a:cxnLst/>
            <a:rect l="l" t="t" r="r" b="b"/>
            <a:pathLst>
              <a:path w="6687820" h="6267450">
                <a:moveTo>
                  <a:pt x="0" y="6267412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6267412"/>
                </a:lnTo>
              </a:path>
              <a:path w="6687820" h="6267450">
                <a:moveTo>
                  <a:pt x="0" y="6267412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6267412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720000"/>
          <a:ext cx="6693534" cy="2795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925"/>
                <a:gridCol w="133985"/>
                <a:gridCol w="3209924"/>
                <a:gridCol w="133984"/>
              </a:tblGrid>
              <a:tr h="1778000">
                <a:tc gridSpan="4">
                  <a:txBody>
                    <a:bodyPr/>
                    <a:lstStyle/>
                    <a:p>
                      <a:pPr marL="6350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1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1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1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1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1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dirty="0" sz="1200" spc="1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200" spc="1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both</a:t>
                      </a:r>
                      <a:r>
                        <a:rPr dirty="0" sz="1200" spc="1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1200" spc="1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urban</a:t>
                      </a:r>
                      <a:r>
                        <a:rPr dirty="0" sz="1200" spc="1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1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rural</a:t>
                      </a:r>
                      <a:r>
                        <a:rPr dirty="0" sz="1200" spc="1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background,</a:t>
                      </a:r>
                      <a:r>
                        <a:rPr dirty="0" sz="1200" spc="1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we</a:t>
                      </a:r>
                      <a:r>
                        <a:rPr dirty="0" sz="1200" spc="1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200" spc="1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successful</a:t>
                      </a:r>
                      <a:r>
                        <a:rPr dirty="0" sz="1200" spc="1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maintaining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harmony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amongst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them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regarding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culture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well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academic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atmosphere.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 marR="119380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1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this</a:t>
                      </a:r>
                      <a:r>
                        <a:rPr dirty="0" sz="1200" spc="1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way</a:t>
                      </a:r>
                      <a:r>
                        <a:rPr dirty="0" sz="1200" spc="1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1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institute</a:t>
                      </a:r>
                      <a:r>
                        <a:rPr dirty="0" sz="1200" spc="1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takes</a:t>
                      </a:r>
                      <a:r>
                        <a:rPr dirty="0" sz="1200" spc="1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initiatives</a:t>
                      </a:r>
                      <a:r>
                        <a:rPr dirty="0" sz="1200" spc="1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1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providing</a:t>
                      </a:r>
                      <a:r>
                        <a:rPr dirty="0" sz="1200" spc="1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dirty="0" sz="1200" spc="1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inclusive</a:t>
                      </a:r>
                      <a:r>
                        <a:rPr dirty="0" sz="1200" spc="1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environment</a:t>
                      </a:r>
                      <a:r>
                        <a:rPr dirty="0" sz="1200" spc="1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i.e.</a:t>
                      </a:r>
                      <a:r>
                        <a:rPr dirty="0" sz="1200" spc="1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tolerance</a:t>
                      </a:r>
                      <a:r>
                        <a:rPr dirty="0" sz="1200" spc="1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harmony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towards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cultural,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regional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linguistic,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communal,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socio-economic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other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diversities.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98500">
                <a:tc>
                  <a:txBody>
                    <a:bodyPr/>
                    <a:lstStyle/>
                    <a:p>
                      <a:pPr marL="63500" marR="7429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supporting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documents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  provided (as reflected in the administrative and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academic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activities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Institution)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3244" y="3752785"/>
            <a:ext cx="6522720" cy="611695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329565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7.1.9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Sensitization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employees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constitutional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obligations: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values,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rights, duties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responsibilities 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citizens (within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500 words).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Our Institute is a role model of well disciplined college so not only the students but citizens of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town as well respect the college. The Preamble of the Constitution is displayed at the entrance of the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college’s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main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Building.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boards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fundamental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duties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rights,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National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Anthem,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Chhattisgarh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Rajya Geet are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clearly displayed in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campus.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5080" indent="3937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The students of Political Science learn the Fundamental Rights and Duties throughout the syllabus.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Political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Science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collect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information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about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Human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Rights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local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self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governance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throughout the question papers of human rights and Panchayati Raj. A number of programs are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organized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 the Institute.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 indent="5080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Every year 26th November is celebrated as 'Constitution Day’ 'National Unity Day’ is celebrated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every year in the College. It is organized by the NSS unit of the College. Human Right Day is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celebrated every year in college.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Political Science Department take initiative to organize the'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National Voters Day'</a:t>
            </a:r>
            <a:r>
              <a:rPr dirty="0" sz="1200" spc="30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 25th of January every year. 26thJanuary 'Republic Day' is celebrated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every year to commemorate the adoption of the constitution. On this day the flag is hoisted. Speech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 constitution formation and its importance are delivered by faculty members and Principal of the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 indent="73025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The ''Independence Day” is celebrated annually on August 15 by hoisting the national pride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tricolour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flag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at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our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premises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Principal.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Observance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day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makes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aware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our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duties towards our nation and helps to promote patriotism and national unity. On this day we also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remember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commemorate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all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great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personalities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freedom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fighters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who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played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very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important role and sacrificed their lives for bringing independence. As a mark of appreciation to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mentor,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celebrate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Teachers'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Day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every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5th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September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which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 the birth anniversary of the great teacher Dr. Sarvepalli Radhakrishnan. National Unity Day is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observed on 31st October by the institute to commemorate the birth anniversary of freedom fighter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Sardar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Vallabhbhai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Patel.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raise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awareness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pandemic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caused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HIV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World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AIDS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Day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7834820"/>
            <a:ext cx="6687820" cy="2137410"/>
          </a:xfrm>
          <a:custGeom>
            <a:avLst/>
            <a:gdLst/>
            <a:ahLst/>
            <a:cxnLst/>
            <a:rect l="l" t="t" r="r" b="b"/>
            <a:pathLst>
              <a:path w="6687820" h="2137409">
                <a:moveTo>
                  <a:pt x="0" y="2137093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2137093"/>
                </a:lnTo>
              </a:path>
              <a:path w="6687820" h="2137409">
                <a:moveTo>
                  <a:pt x="0" y="2137093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2137093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720000"/>
          <a:ext cx="6693534" cy="40659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925"/>
                <a:gridCol w="133985"/>
                <a:gridCol w="3209924"/>
                <a:gridCol w="133984"/>
              </a:tblGrid>
              <a:tr h="2730500">
                <a:tc gridSpan="4">
                  <a:txBody>
                    <a:bodyPr/>
                    <a:lstStyle/>
                    <a:p>
                      <a:pPr algn="just" marL="6350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observed</a:t>
                      </a:r>
                      <a:r>
                        <a:rPr dirty="0" sz="1200" spc="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1st</a:t>
                      </a:r>
                      <a:r>
                        <a:rPr dirty="0" sz="1200" spc="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December</a:t>
                      </a:r>
                      <a:r>
                        <a:rPr dirty="0" sz="1200" spc="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every</a:t>
                      </a:r>
                      <a:r>
                        <a:rPr dirty="0" sz="1200" spc="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</a:t>
                      </a:r>
                      <a:r>
                        <a:rPr dirty="0" sz="1200" spc="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college.</a:t>
                      </a:r>
                      <a:r>
                        <a:rPr dirty="0" sz="1200" spc="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this</a:t>
                      </a:r>
                      <a:r>
                        <a:rPr dirty="0" sz="1200" spc="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occasion,</a:t>
                      </a:r>
                      <a:r>
                        <a:rPr dirty="0" sz="1200" spc="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lecture</a:t>
                      </a:r>
                      <a:r>
                        <a:rPr dirty="0" sz="1200" spc="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dirty="0" sz="1200" spc="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been</a:t>
                      </a:r>
                      <a:r>
                        <a:rPr dirty="0" sz="1200" spc="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arranged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by the Department of Political Science. The programme initiates with Preamble reading of the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constitution</a:t>
                      </a:r>
                      <a:r>
                        <a:rPr dirty="0" sz="1200" spc="2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followed</a:t>
                      </a:r>
                      <a:r>
                        <a:rPr dirty="0" sz="1200" spc="2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lectures</a:t>
                      </a:r>
                      <a:r>
                        <a:rPr dirty="0" sz="1200" spc="2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2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sensitization</a:t>
                      </a:r>
                      <a:r>
                        <a:rPr dirty="0" sz="1200" spc="2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2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2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responsibility</a:t>
                      </a:r>
                      <a:r>
                        <a:rPr dirty="0" sz="1200" spc="2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towards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constitutional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values, duties, rights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 responsibilities 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citizens.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 district level Youth Parliament has been organized by the College to provide an opportunity to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young minds to participate in debates on various topics related to social change. This enhances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democratic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values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among</a:t>
                      </a:r>
                      <a:r>
                        <a:rPr dirty="0" sz="1200" spc="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youth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nation.</a:t>
                      </a:r>
                      <a:r>
                        <a:rPr dirty="0" sz="1200" spc="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Many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expressed</a:t>
                      </a:r>
                      <a:r>
                        <a:rPr dirty="0" sz="1200" spc="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their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views</a:t>
                      </a:r>
                      <a:r>
                        <a:rPr dirty="0" sz="1200" spc="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opinions. The celebration is attended by Students, Teaching and Non teaching Staff, Invitees, guests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attendees.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98500">
                <a:tc>
                  <a:txBody>
                    <a:bodyPr/>
                    <a:lstStyle/>
                    <a:p>
                      <a:pPr marL="63500" marR="16383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details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activities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inculcate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values  necessary to render students in to responsible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citizens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other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relevant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10644" y="4972700"/>
          <a:ext cx="6693534" cy="2673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910"/>
                <a:gridCol w="3343910"/>
              </a:tblGrid>
              <a:tr h="2034819">
                <a:tc gridSpan="2">
                  <a:txBody>
                    <a:bodyPr/>
                    <a:lstStyle/>
                    <a:p>
                      <a:pPr marL="63500" marR="304165">
                        <a:lnSpc>
                          <a:spcPct val="104200"/>
                        </a:lnSpc>
                        <a:spcBef>
                          <a:spcPts val="42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7.1.10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prescribed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code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conduct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teachers,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administrators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other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staff and conducts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periodic programmes in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this regard.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20700" indent="-127635">
                        <a:lnSpc>
                          <a:spcPct val="100000"/>
                        </a:lnSpc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Code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Conduct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displayed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website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There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committee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monitor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adherence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Code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Conduct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065" marR="241300" indent="-127000">
                        <a:lnSpc>
                          <a:spcPct val="104200"/>
                        </a:lnSpc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organizes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professional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ethics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students,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teachers,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administrators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other staff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indent="-127635">
                        <a:lnSpc>
                          <a:spcPct val="10000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520700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Annual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awareness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Code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Conduct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organized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Response: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A.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All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above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Code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ethics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policy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563244" y="7883104"/>
            <a:ext cx="6522720" cy="192595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4191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7.1.11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celebrates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/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organizes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national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international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commemorative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days,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events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festivals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(within 500 words).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The Institution organizes National and International, commemorative days, events, and festivals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 great zeal. Through the celebration of these events, the students, teaching and non-teaching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staff of this college get to know the importance of national integrity in the country in general and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role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particular.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have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mission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towards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better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India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breaking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boundaries</a:t>
            </a:r>
            <a:r>
              <a:rPr dirty="0" sz="1200" spc="2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2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caste,</a:t>
            </a:r>
            <a:r>
              <a:rPr dirty="0" sz="1200" spc="2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creed</a:t>
            </a:r>
            <a:r>
              <a:rPr dirty="0" sz="1200" spc="2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2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religion</a:t>
            </a:r>
            <a:r>
              <a:rPr dirty="0" sz="1200" spc="2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</a:t>
            </a:r>
            <a:r>
              <a:rPr dirty="0" sz="1200" spc="2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2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pluralist</a:t>
            </a:r>
            <a:r>
              <a:rPr dirty="0" sz="1200" spc="2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approach</a:t>
            </a:r>
            <a:r>
              <a:rPr dirty="0" sz="1200" spc="2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towards</a:t>
            </a:r>
            <a:r>
              <a:rPr dirty="0" sz="1200" spc="2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them.</a:t>
            </a:r>
            <a:r>
              <a:rPr dirty="0" sz="1200" spc="2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spirit</a:t>
            </a:r>
            <a:r>
              <a:rPr dirty="0" sz="1200" spc="2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2444" y="720000"/>
            <a:ext cx="0" cy="9251950"/>
          </a:xfrm>
          <a:custGeom>
            <a:avLst/>
            <a:gdLst/>
            <a:ahLst/>
            <a:cxnLst/>
            <a:rect l="l" t="t" r="r" b="b"/>
            <a:pathLst>
              <a:path w="0" h="9251950">
                <a:moveTo>
                  <a:pt x="0" y="9251913"/>
                </a:moveTo>
                <a:lnTo>
                  <a:pt x="0" y="0"/>
                </a:lnTo>
              </a:path>
              <a:path w="0" h="9251950">
                <a:moveTo>
                  <a:pt x="0" y="9251913"/>
                </a:moveTo>
                <a:lnTo>
                  <a:pt x="0" y="0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199960" y="720000"/>
            <a:ext cx="0" cy="9251950"/>
          </a:xfrm>
          <a:custGeom>
            <a:avLst/>
            <a:gdLst/>
            <a:ahLst/>
            <a:cxnLst/>
            <a:rect l="l" t="t" r="r" b="b"/>
            <a:pathLst>
              <a:path w="0" h="9251950">
                <a:moveTo>
                  <a:pt x="0" y="0"/>
                </a:moveTo>
                <a:lnTo>
                  <a:pt x="0" y="9251913"/>
                </a:lnTo>
              </a:path>
              <a:path w="0" h="9251950">
                <a:moveTo>
                  <a:pt x="0" y="0"/>
                </a:moveTo>
                <a:lnTo>
                  <a:pt x="0" y="9251913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63244" y="345204"/>
            <a:ext cx="6522720" cy="95218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72385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  <a:p>
            <a:pPr marL="12700" marR="2336165">
              <a:lnSpc>
                <a:spcPct val="208300"/>
              </a:lnSpc>
              <a:spcBef>
                <a:spcPts val="70"/>
              </a:spcBef>
            </a:pPr>
            <a:r>
              <a:rPr dirty="0" sz="1200" b="1">
                <a:latin typeface="Times New Roman"/>
                <a:cs typeface="Times New Roman"/>
              </a:rPr>
              <a:t>national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integrity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inculcated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among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staff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students.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following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important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events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which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celebrated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are:</a:t>
            </a:r>
            <a:endParaRPr sz="1200">
              <a:latin typeface="Times New Roman"/>
              <a:cs typeface="Times New Roman"/>
            </a:endParaRPr>
          </a:p>
          <a:p>
            <a:pPr marL="12700" marR="4054475">
              <a:lnSpc>
                <a:spcPct val="208300"/>
              </a:lnSpc>
            </a:pPr>
            <a:r>
              <a:rPr dirty="0" sz="1200" b="1">
                <a:latin typeface="Times New Roman"/>
                <a:cs typeface="Times New Roman"/>
              </a:rPr>
              <a:t>12th January Rashtriya Yuva Diwas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24th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January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Rashtriya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Balika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Diwas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25th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January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National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Voters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Day-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order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encourage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take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part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political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process.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26th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January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Republic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Day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celebrated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every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commemorate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adoption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Constitution.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21st</a:t>
            </a:r>
            <a:r>
              <a:rPr dirty="0" sz="1200" spc="2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February</a:t>
            </a:r>
            <a:r>
              <a:rPr dirty="0" sz="1200" spc="2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International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Mother</a:t>
            </a:r>
            <a:r>
              <a:rPr dirty="0" sz="1200" spc="2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Language</a:t>
            </a:r>
            <a:r>
              <a:rPr dirty="0" sz="1200" spc="2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Day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2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celebrated</a:t>
            </a:r>
            <a:r>
              <a:rPr dirty="0" sz="1200" spc="2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promote</a:t>
            </a:r>
            <a:r>
              <a:rPr dirty="0" sz="1200" spc="2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awareness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linguistic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cultural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diversity 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 promote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multi-linguilism among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 indent="57785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28th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February</a:t>
            </a:r>
            <a:r>
              <a:rPr dirty="0" sz="1200" spc="1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National</a:t>
            </a:r>
            <a:r>
              <a:rPr dirty="0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Science</a:t>
            </a:r>
            <a:r>
              <a:rPr dirty="0" sz="1200" spc="1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Day</a:t>
            </a:r>
            <a:r>
              <a:rPr dirty="0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1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celebrated</a:t>
            </a:r>
            <a:r>
              <a:rPr dirty="0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memorialize</a:t>
            </a:r>
            <a:r>
              <a:rPr dirty="0" sz="1200" spc="1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discovery</a:t>
            </a:r>
            <a:r>
              <a:rPr dirty="0" sz="1200" spc="1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“Raman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effect”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which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led to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Indian scientist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C. V.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Raman win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Noble Prize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 Physics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 1930.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8th</a:t>
            </a:r>
            <a:r>
              <a:rPr dirty="0" sz="1200" spc="25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March</a:t>
            </a:r>
            <a:r>
              <a:rPr dirty="0" sz="1200" spc="1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International</a:t>
            </a:r>
            <a:r>
              <a:rPr dirty="0" sz="1200" spc="1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Women’s’</a:t>
            </a:r>
            <a:r>
              <a:rPr dirty="0" sz="1200" spc="1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Day</a:t>
            </a:r>
            <a:r>
              <a:rPr dirty="0" sz="1200" spc="1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1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observed</a:t>
            </a:r>
            <a:r>
              <a:rPr dirty="0" sz="1200" spc="1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1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1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1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every</a:t>
            </a:r>
            <a:r>
              <a:rPr dirty="0" sz="1200" spc="1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</a:t>
            </a:r>
            <a:r>
              <a:rPr dirty="0" sz="1200" spc="1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1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help</a:t>
            </a:r>
            <a:r>
              <a:rPr dirty="0" sz="1200" spc="1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1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eliminate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discrimination against women.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8th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May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World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Red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celebrates</a:t>
            </a:r>
            <a:r>
              <a:rPr dirty="0" sz="1200" spc="1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/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organizes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national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1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international</a:t>
            </a:r>
            <a:r>
              <a:rPr dirty="0" sz="1200" spc="1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commemorative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days,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events and festivals cross Day.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5th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June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World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Environment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take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oath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save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trees.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21st</a:t>
            </a:r>
            <a:r>
              <a:rPr dirty="0" sz="1200" spc="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June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International</a:t>
            </a:r>
            <a:r>
              <a:rPr dirty="0" sz="1200" spc="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Yoga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Day</a:t>
            </a:r>
            <a:r>
              <a:rPr dirty="0" sz="1200" spc="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observed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early</a:t>
            </a:r>
            <a:r>
              <a:rPr dirty="0" sz="1200" spc="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morning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practicing</a:t>
            </a:r>
            <a:r>
              <a:rPr dirty="0" sz="1200" spc="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Yoga,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Pranayam,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Meditation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 students, teaching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non-teaching staff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the college.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  <a:tabLst>
                <a:tab pos="431165" algn="l"/>
              </a:tabLst>
            </a:pPr>
            <a:r>
              <a:rPr dirty="0" sz="1200" b="1">
                <a:latin typeface="Times New Roman"/>
                <a:cs typeface="Times New Roman"/>
              </a:rPr>
              <a:t>15th	August</a:t>
            </a:r>
            <a:r>
              <a:rPr dirty="0" sz="1200" spc="20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Independence</a:t>
            </a:r>
            <a:r>
              <a:rPr dirty="0" sz="1200" spc="20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Day</a:t>
            </a:r>
            <a:r>
              <a:rPr dirty="0" sz="1200" spc="20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20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grand</a:t>
            </a:r>
            <a:r>
              <a:rPr dirty="0" sz="1200" spc="20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event</a:t>
            </a:r>
            <a:r>
              <a:rPr dirty="0" sz="1200" spc="20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20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celebrated</a:t>
            </a:r>
            <a:r>
              <a:rPr dirty="0" sz="1200" spc="20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every</a:t>
            </a:r>
            <a:r>
              <a:rPr dirty="0" sz="1200" spc="20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</a:t>
            </a:r>
            <a:r>
              <a:rPr dirty="0" sz="1200" spc="20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20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0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20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</a:t>
            </a:r>
            <a:r>
              <a:rPr dirty="0" sz="1200" spc="20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unfurling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the flag by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Principal of the college.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5th</a:t>
            </a:r>
            <a:r>
              <a:rPr dirty="0" sz="1200" spc="2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September</a:t>
            </a:r>
            <a:r>
              <a:rPr dirty="0" sz="1200" spc="1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Dr.</a:t>
            </a:r>
            <a:r>
              <a:rPr dirty="0" sz="1200" spc="1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Sarvapally</a:t>
            </a:r>
            <a:r>
              <a:rPr dirty="0" sz="1200" spc="1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Radhakrishnan</a:t>
            </a:r>
            <a:r>
              <a:rPr dirty="0" sz="1200" spc="1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Birth</a:t>
            </a:r>
            <a:r>
              <a:rPr dirty="0" sz="1200" spc="1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Anniversary</a:t>
            </a:r>
            <a:r>
              <a:rPr dirty="0" sz="1200" spc="1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1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celebrated</a:t>
            </a:r>
            <a:r>
              <a:rPr dirty="0" sz="1200" spc="1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1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Teachers’</a:t>
            </a:r>
            <a:r>
              <a:rPr dirty="0" sz="1200" spc="1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Day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great fervor by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students to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show their regards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 the teachers.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2nd</a:t>
            </a:r>
            <a:r>
              <a:rPr dirty="0" sz="1200" spc="1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October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Mahatma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Gandhi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Birth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Anniversary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celebrated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befitting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way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month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October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itself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through seminars,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lectures,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quiz competition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based 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life 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Gandhiji.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31st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October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Ekta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Divas,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Birth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Anniversary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Sardar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Patel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celebrated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National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Unity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Day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observed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centrally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state where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students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Ramthakur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 participate.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 indent="65405">
              <a:lnSpc>
                <a:spcPct val="104200"/>
              </a:lnSpc>
              <a:tabLst>
                <a:tab pos="472440" algn="l"/>
              </a:tabLst>
            </a:pPr>
            <a:r>
              <a:rPr dirty="0" sz="1200" b="1">
                <a:latin typeface="Times New Roman"/>
                <a:cs typeface="Times New Roman"/>
              </a:rPr>
              <a:t>31st	October</a:t>
            </a:r>
            <a:r>
              <a:rPr dirty="0" sz="1200" spc="20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World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</a:t>
            </a:r>
            <a:r>
              <a:rPr dirty="0" sz="1200" spc="20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Tobacco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Day</a:t>
            </a:r>
            <a:r>
              <a:rPr dirty="0" sz="1200" spc="20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organized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20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draw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attention</a:t>
            </a:r>
            <a:r>
              <a:rPr dirty="0" sz="1200" spc="20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prevalence</a:t>
            </a:r>
            <a:r>
              <a:rPr dirty="0" sz="1200" spc="20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tobacco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epidemic and its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negative health effects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 the body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soul.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 indent="3429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26th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November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Constitution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Day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celebrated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Political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Science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Department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commemorate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adoption of the constitution 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India.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345" y="345204"/>
            <a:ext cx="6793230" cy="11398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88285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Governance,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Leadership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Management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Principal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head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institution.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provides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strict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administrative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leadership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guidance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effective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implementation 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policies regarding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quality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education is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inclusive way.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7345" y="2038285"/>
            <a:ext cx="6793230" cy="398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principal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constitutes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various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committees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cells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different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activities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task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performed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college.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7345" y="2990785"/>
            <a:ext cx="6793865" cy="779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Principal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interacts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teaching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non-teaching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staff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through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meetings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staff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council.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interacts with the students through meetings with office bearers of the students union. The govt. plans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policies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fully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implemented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monitored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through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established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process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mechanism.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345" y="4324285"/>
            <a:ext cx="6793230" cy="398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On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administrative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side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head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clerk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charge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office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its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personnel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like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clerks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peons. The office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works under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overall control of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principal.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345" y="5276786"/>
            <a:ext cx="6793865" cy="13512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On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side,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each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department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functions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directives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principal.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Each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science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department has a lab technician and lab attendant to look offer and help practical related equipments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works. The principal monitors the teaching work of the faculty through checking every month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attendance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daily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diaries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maintained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teachers.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ensure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punctuality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staff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head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always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strictly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follows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arrival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time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that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example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everyone.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all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us follow the instruction given by the principal. The college has a system of putting signature in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attendance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register by the staff members.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7345" y="7181786"/>
            <a:ext cx="6793865" cy="5892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 indent="43053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major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sourses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our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funding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from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state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govt.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some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part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our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financial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requirement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met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funds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available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Janbhagidari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Samiti.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fund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spent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betterment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development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the college.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7345" y="8324786"/>
            <a:ext cx="6793865" cy="1541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 indent="454659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constituted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IQAC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month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July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2018.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meetings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take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place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which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quality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aspects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 discussed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necessary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decision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taken 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implementation.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Institutional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Values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Best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Practices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Govt.</a:t>
            </a:r>
            <a:r>
              <a:rPr dirty="0" sz="1200" spc="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Kangla</a:t>
            </a:r>
            <a:r>
              <a:rPr dirty="0" sz="1200" spc="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Manjhi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Daundi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environmental</a:t>
            </a:r>
            <a:r>
              <a:rPr dirty="0" sz="1200" spc="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conscious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institution.</a:t>
            </a:r>
            <a:r>
              <a:rPr dirty="0" sz="1200" spc="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constantly</a:t>
            </a:r>
            <a:r>
              <a:rPr dirty="0" sz="1200" spc="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keeps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its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campus</a:t>
            </a:r>
            <a:r>
              <a:rPr dirty="0" sz="1200" spc="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green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salubrious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through</a:t>
            </a:r>
            <a:r>
              <a:rPr dirty="0" sz="1200" spc="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periodic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plantation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activities.</a:t>
            </a:r>
            <a:r>
              <a:rPr dirty="0" sz="1200" spc="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plants</a:t>
            </a:r>
            <a:r>
              <a:rPr dirty="0" sz="1200" spc="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well</a:t>
            </a:r>
            <a:r>
              <a:rPr dirty="0" sz="1200" spc="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taken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care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5507011"/>
            <a:ext cx="6687820" cy="4465320"/>
          </a:xfrm>
          <a:custGeom>
            <a:avLst/>
            <a:gdLst/>
            <a:ahLst/>
            <a:cxnLst/>
            <a:rect l="l" t="t" r="r" b="b"/>
            <a:pathLst>
              <a:path w="6687820" h="4465320">
                <a:moveTo>
                  <a:pt x="0" y="4464901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4464901"/>
                </a:lnTo>
              </a:path>
              <a:path w="6687820" h="4465320">
                <a:moveTo>
                  <a:pt x="0" y="4464901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4464901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720000"/>
          <a:ext cx="6693534" cy="41929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925"/>
                <a:gridCol w="133985"/>
                <a:gridCol w="3209924"/>
                <a:gridCol w="133984"/>
              </a:tblGrid>
              <a:tr h="2540000">
                <a:tc gridSpan="4">
                  <a:txBody>
                    <a:bodyPr/>
                    <a:lstStyle/>
                    <a:p>
                      <a:pPr algn="just" marL="6350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1st</a:t>
                      </a:r>
                      <a:r>
                        <a:rPr dirty="0" sz="1200" spc="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December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World Aids Day is observed to raise awareness of the pandemic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caused by the spread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6350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HIV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infection.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NSS Day: This is celebrated on 24 September every year. The NSS scheme was launched in 1969.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Through the activities of NSS the seeds of community services are germinated with an exposure to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nature and rural background. Volunteers of NSS are given complete knowledge about the activities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make them realize their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duties towards society.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08000">
                <a:tc>
                  <a:txBody>
                    <a:bodyPr/>
                    <a:lstStyle/>
                    <a:p>
                      <a:pPr marL="63500" marR="23114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Geotagged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photographs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some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events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other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relevant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63500" marR="324485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Annual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report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celebrations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commemorative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events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47345" y="5199867"/>
            <a:ext cx="6595109" cy="151955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lvl="1" marL="279400" indent="-266700">
              <a:lnSpc>
                <a:spcPct val="100000"/>
              </a:lnSpc>
              <a:spcBef>
                <a:spcPts val="700"/>
              </a:spcBef>
              <a:buAutoNum type="arabicPeriod" startAt="2"/>
              <a:tabLst>
                <a:tab pos="279400" algn="l"/>
              </a:tabLst>
            </a:pPr>
            <a:r>
              <a:rPr dirty="0" sz="1400" b="1">
                <a:latin typeface="Times New Roman"/>
                <a:cs typeface="Times New Roman"/>
              </a:rPr>
              <a:t>Best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Practices</a:t>
            </a:r>
            <a:endParaRPr sz="1400">
              <a:latin typeface="Times New Roman"/>
              <a:cs typeface="Times New Roman"/>
            </a:endParaRPr>
          </a:p>
          <a:p>
            <a:pPr lvl="2" marL="228600" marR="5080">
              <a:lnSpc>
                <a:spcPct val="104200"/>
              </a:lnSpc>
              <a:spcBef>
                <a:spcPts val="455"/>
              </a:spcBef>
              <a:buAutoNum type="arabicPeriod"/>
              <a:tabLst>
                <a:tab pos="571500" algn="l"/>
              </a:tabLst>
            </a:pPr>
            <a:r>
              <a:rPr dirty="0" sz="1200" b="1">
                <a:latin typeface="Times New Roman"/>
                <a:cs typeface="Times New Roman"/>
              </a:rPr>
              <a:t>Describe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two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best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practices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successfully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implemented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NAAC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format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provided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 the Manual.</a:t>
            </a:r>
            <a:endParaRPr sz="120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  <a:spcBef>
                <a:spcPts val="10"/>
              </a:spcBef>
              <a:buFont typeface="Times New Roman"/>
              <a:buAutoNum type="arabicPeriod"/>
            </a:pPr>
            <a:endParaRPr sz="1350">
              <a:latin typeface="Times New Roman"/>
              <a:cs typeface="Times New Roman"/>
            </a:endParaRPr>
          </a:p>
          <a:p>
            <a:pPr marL="2286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Times New Roman"/>
              <a:cs typeface="Times New Roman"/>
            </a:endParaRPr>
          </a:p>
          <a:p>
            <a:pPr lvl="3" marL="685800" indent="-127635">
              <a:lnSpc>
                <a:spcPct val="100000"/>
              </a:lnSpc>
              <a:buFont typeface="Times New Roman"/>
              <a:buAutoNum type="arabicPeriod"/>
              <a:tabLst>
                <a:tab pos="685800" algn="l"/>
              </a:tabLst>
            </a:pPr>
            <a:r>
              <a:rPr dirty="0" sz="1200" b="1">
                <a:latin typeface="Times New Roman"/>
                <a:cs typeface="Times New Roman"/>
              </a:rPr>
              <a:t>Improving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Girl’s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Higher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Education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3244" y="7275435"/>
            <a:ext cx="4699635" cy="5892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1.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Title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Practice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“Promoting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Empowering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Higher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Education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Doundi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Block”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3244" y="8799435"/>
            <a:ext cx="6522720" cy="779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2.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Objectives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Practice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Increase</a:t>
            </a:r>
            <a:r>
              <a:rPr dirty="0" sz="1200" spc="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number</a:t>
            </a:r>
            <a:r>
              <a:rPr dirty="0" sz="1200" spc="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</a:t>
            </a:r>
            <a:r>
              <a:rPr dirty="0" sz="1200" spc="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higher</a:t>
            </a:r>
            <a:r>
              <a:rPr dirty="0" sz="1200" spc="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education</a:t>
            </a:r>
            <a:r>
              <a:rPr dirty="0" sz="1200" spc="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Doundi</a:t>
            </a:r>
            <a:r>
              <a:rPr dirty="0" sz="1200" spc="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block</a:t>
            </a:r>
            <a:r>
              <a:rPr dirty="0" sz="1200" spc="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against</a:t>
            </a:r>
            <a:r>
              <a:rPr dirty="0" sz="1200" spc="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allotted</a:t>
            </a:r>
            <a:r>
              <a:rPr dirty="0" sz="1200" spc="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quota</a:t>
            </a:r>
            <a:r>
              <a:rPr dirty="0" sz="1200" spc="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Govt.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give them a platform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 be a leader.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720000"/>
            <a:ext cx="0" cy="9251950"/>
          </a:xfrm>
          <a:custGeom>
            <a:avLst/>
            <a:gdLst/>
            <a:ahLst/>
            <a:cxnLst/>
            <a:rect l="l" t="t" r="r" b="b"/>
            <a:pathLst>
              <a:path w="0" h="9251950">
                <a:moveTo>
                  <a:pt x="0" y="9251913"/>
                </a:moveTo>
                <a:lnTo>
                  <a:pt x="0" y="0"/>
                </a:lnTo>
              </a:path>
              <a:path w="0" h="9251950">
                <a:moveTo>
                  <a:pt x="0" y="9251913"/>
                </a:moveTo>
                <a:lnTo>
                  <a:pt x="0" y="0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199960" y="720000"/>
            <a:ext cx="0" cy="9251950"/>
          </a:xfrm>
          <a:custGeom>
            <a:avLst/>
            <a:gdLst/>
            <a:ahLst/>
            <a:cxnLst/>
            <a:rect l="l" t="t" r="r" b="b"/>
            <a:pathLst>
              <a:path w="0" h="9251950">
                <a:moveTo>
                  <a:pt x="0" y="0"/>
                </a:moveTo>
                <a:lnTo>
                  <a:pt x="0" y="9251913"/>
                </a:lnTo>
              </a:path>
              <a:path w="0" h="9251950">
                <a:moveTo>
                  <a:pt x="0" y="0"/>
                </a:moveTo>
                <a:lnTo>
                  <a:pt x="0" y="9251913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63244" y="1085785"/>
            <a:ext cx="9867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3.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Context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3244" y="1847785"/>
            <a:ext cx="6522720" cy="2303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India stands second highest in density of population, in which 49% of females form a major human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resource next to men. The role of women empowerment is always related with education. In fact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higher education for women plays a vital role in making women an empowered. Here the words of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Pandit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Jawaharlal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Nehru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relevant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discuss.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According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his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words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if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woman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educated,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can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able to make her family educated, thereby can become empowered. Indian women have undergone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various problems like illiteracy, lack of support, gender bias, etc. in spite of many provisions in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constitutions of India such as mentioned about equality for women in its Preamble, fundamental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rights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like.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been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dearth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women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participation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public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life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after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successful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launch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Liberalisation, Globalisation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Privatisation concept.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Hence, College had focused on women and their empowerment through higher education. For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empowering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women, higher education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will play a vital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role.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3244" y="4705285"/>
            <a:ext cx="10033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4.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Practice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06106" y="6123802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5">
                <a:moveTo>
                  <a:pt x="25035" y="0"/>
                </a:moveTo>
                <a:lnTo>
                  <a:pt x="0" y="24639"/>
                </a:lnTo>
                <a:lnTo>
                  <a:pt x="0" y="26256"/>
                </a:lnTo>
                <a:lnTo>
                  <a:pt x="25035" y="50895"/>
                </a:lnTo>
                <a:lnTo>
                  <a:pt x="28258" y="50742"/>
                </a:lnTo>
                <a:lnTo>
                  <a:pt x="50838" y="27061"/>
                </a:lnTo>
                <a:lnTo>
                  <a:pt x="50838" y="25447"/>
                </a:lnTo>
                <a:lnTo>
                  <a:pt x="50838" y="23834"/>
                </a:lnTo>
                <a:lnTo>
                  <a:pt x="28258" y="153"/>
                </a:lnTo>
                <a:lnTo>
                  <a:pt x="250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06106" y="6507622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035" y="0"/>
                </a:moveTo>
                <a:lnTo>
                  <a:pt x="0" y="24639"/>
                </a:lnTo>
                <a:lnTo>
                  <a:pt x="0" y="26256"/>
                </a:lnTo>
                <a:lnTo>
                  <a:pt x="25035" y="50895"/>
                </a:lnTo>
                <a:lnTo>
                  <a:pt x="28258" y="50742"/>
                </a:lnTo>
                <a:lnTo>
                  <a:pt x="50838" y="27061"/>
                </a:lnTo>
                <a:lnTo>
                  <a:pt x="50838" y="25447"/>
                </a:lnTo>
                <a:lnTo>
                  <a:pt x="50838" y="23834"/>
                </a:lnTo>
                <a:lnTo>
                  <a:pt x="28258" y="153"/>
                </a:lnTo>
                <a:lnTo>
                  <a:pt x="250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06106" y="7272441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035" y="0"/>
                </a:moveTo>
                <a:lnTo>
                  <a:pt x="0" y="24639"/>
                </a:lnTo>
                <a:lnTo>
                  <a:pt x="0" y="26256"/>
                </a:lnTo>
                <a:lnTo>
                  <a:pt x="25035" y="50895"/>
                </a:lnTo>
                <a:lnTo>
                  <a:pt x="28258" y="50742"/>
                </a:lnTo>
                <a:lnTo>
                  <a:pt x="50838" y="27061"/>
                </a:lnTo>
                <a:lnTo>
                  <a:pt x="50838" y="25447"/>
                </a:lnTo>
                <a:lnTo>
                  <a:pt x="50838" y="23834"/>
                </a:lnTo>
                <a:lnTo>
                  <a:pt x="28258" y="153"/>
                </a:lnTo>
                <a:lnTo>
                  <a:pt x="250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06106" y="7465760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035" y="0"/>
                </a:moveTo>
                <a:lnTo>
                  <a:pt x="0" y="24639"/>
                </a:lnTo>
                <a:lnTo>
                  <a:pt x="0" y="26256"/>
                </a:lnTo>
                <a:lnTo>
                  <a:pt x="25035" y="50895"/>
                </a:lnTo>
                <a:lnTo>
                  <a:pt x="28258" y="50742"/>
                </a:lnTo>
                <a:lnTo>
                  <a:pt x="50838" y="27061"/>
                </a:lnTo>
                <a:lnTo>
                  <a:pt x="50838" y="25447"/>
                </a:lnTo>
                <a:lnTo>
                  <a:pt x="50838" y="23834"/>
                </a:lnTo>
                <a:lnTo>
                  <a:pt x="28258" y="153"/>
                </a:lnTo>
                <a:lnTo>
                  <a:pt x="250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06106" y="7659080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035" y="0"/>
                </a:moveTo>
                <a:lnTo>
                  <a:pt x="0" y="24639"/>
                </a:lnTo>
                <a:lnTo>
                  <a:pt x="0" y="26256"/>
                </a:lnTo>
                <a:lnTo>
                  <a:pt x="25035" y="50895"/>
                </a:lnTo>
                <a:lnTo>
                  <a:pt x="28258" y="50742"/>
                </a:lnTo>
                <a:lnTo>
                  <a:pt x="50838" y="27061"/>
                </a:lnTo>
                <a:lnTo>
                  <a:pt x="50838" y="25447"/>
                </a:lnTo>
                <a:lnTo>
                  <a:pt x="50838" y="23834"/>
                </a:lnTo>
                <a:lnTo>
                  <a:pt x="28258" y="153"/>
                </a:lnTo>
                <a:lnTo>
                  <a:pt x="250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06106" y="8042899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035" y="0"/>
                </a:moveTo>
                <a:lnTo>
                  <a:pt x="0" y="24639"/>
                </a:lnTo>
                <a:lnTo>
                  <a:pt x="0" y="26256"/>
                </a:lnTo>
                <a:lnTo>
                  <a:pt x="25035" y="50895"/>
                </a:lnTo>
                <a:lnTo>
                  <a:pt x="28258" y="50742"/>
                </a:lnTo>
                <a:lnTo>
                  <a:pt x="50838" y="27061"/>
                </a:lnTo>
                <a:lnTo>
                  <a:pt x="50838" y="25447"/>
                </a:lnTo>
                <a:lnTo>
                  <a:pt x="50838" y="23834"/>
                </a:lnTo>
                <a:lnTo>
                  <a:pt x="28258" y="153"/>
                </a:lnTo>
                <a:lnTo>
                  <a:pt x="250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06106" y="8236218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4">
                <a:moveTo>
                  <a:pt x="25035" y="0"/>
                </a:moveTo>
                <a:lnTo>
                  <a:pt x="0" y="24639"/>
                </a:lnTo>
                <a:lnTo>
                  <a:pt x="0" y="26256"/>
                </a:lnTo>
                <a:lnTo>
                  <a:pt x="25035" y="50895"/>
                </a:lnTo>
                <a:lnTo>
                  <a:pt x="28258" y="50742"/>
                </a:lnTo>
                <a:lnTo>
                  <a:pt x="50838" y="27061"/>
                </a:lnTo>
                <a:lnTo>
                  <a:pt x="50838" y="25447"/>
                </a:lnTo>
                <a:lnTo>
                  <a:pt x="50838" y="23834"/>
                </a:lnTo>
                <a:lnTo>
                  <a:pt x="28258" y="153"/>
                </a:lnTo>
                <a:lnTo>
                  <a:pt x="250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563244" y="5467286"/>
            <a:ext cx="6522720" cy="308292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Heading</a:t>
            </a:r>
            <a:r>
              <a:rPr dirty="0" sz="1200" spc="20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0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objectives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20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empowering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0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women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20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higher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education,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20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taken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several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measures: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govt.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norms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there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30%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seats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reserved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469265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College is in tough with the several Higher Secondary School where college communicates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information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regarding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number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seats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available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faculty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wise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request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them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inform and promote their girls student to join college for higher education. These results a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good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numbers 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 are turning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out to join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 higher education.</a:t>
            </a:r>
            <a:endParaRPr sz="1200">
              <a:latin typeface="Times New Roman"/>
              <a:cs typeface="Times New Roman"/>
            </a:endParaRPr>
          </a:p>
          <a:p>
            <a:pPr marL="469265" marR="1113790">
              <a:lnSpc>
                <a:spcPct val="1057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separate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common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room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made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available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privacy.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Sexual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harassment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Cell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been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formed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address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problems.</a:t>
            </a:r>
            <a:endParaRPr sz="1200">
              <a:latin typeface="Times New Roman"/>
              <a:cs typeface="Times New Roman"/>
            </a:endParaRPr>
          </a:p>
          <a:p>
            <a:pPr marL="469265" marR="5080">
              <a:lnSpc>
                <a:spcPct val="104200"/>
              </a:lnSpc>
              <a:spcBef>
                <a:spcPts val="20"/>
              </a:spcBef>
            </a:pP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Number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various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lectures/seminars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conducted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time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time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address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issues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like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health,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rights and other related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issues.</a:t>
            </a: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80"/>
              </a:spcBef>
            </a:pPr>
            <a:r>
              <a:rPr dirty="0" sz="1200" b="1">
                <a:latin typeface="Times New Roman"/>
                <a:cs typeface="Times New Roman"/>
              </a:rPr>
              <a:t>They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have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been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given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opportunities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become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Class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Representatives.</a:t>
            </a:r>
            <a:endParaRPr sz="1200">
              <a:latin typeface="Times New Roman"/>
              <a:cs typeface="Times New Roman"/>
            </a:endParaRPr>
          </a:p>
          <a:p>
            <a:pPr marL="469265" marR="5080">
              <a:lnSpc>
                <a:spcPct val="104200"/>
              </a:lnSpc>
              <a:spcBef>
                <a:spcPts val="25"/>
              </a:spcBef>
            </a:pPr>
            <a:r>
              <a:rPr dirty="0" sz="1200" b="1">
                <a:latin typeface="Times New Roman"/>
                <a:cs typeface="Times New Roman"/>
              </a:rPr>
              <a:t>Girls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2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appointed</a:t>
            </a:r>
            <a:r>
              <a:rPr dirty="0" sz="1200" spc="2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</a:t>
            </a:r>
            <a:r>
              <a:rPr dirty="0" sz="1200" spc="2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councils</a:t>
            </a:r>
            <a:r>
              <a:rPr dirty="0" sz="1200" spc="2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one</a:t>
            </a:r>
            <a:r>
              <a:rPr dirty="0" sz="1200" spc="2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2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four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seats</a:t>
            </a:r>
            <a:r>
              <a:rPr dirty="0" sz="1200" spc="2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2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2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union</a:t>
            </a:r>
            <a:r>
              <a:rPr dirty="0" sz="1200" spc="2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council</a:t>
            </a:r>
            <a:r>
              <a:rPr dirty="0" sz="1200" spc="2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reserved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 a woman.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720000"/>
            <a:ext cx="0" cy="9251950"/>
          </a:xfrm>
          <a:custGeom>
            <a:avLst/>
            <a:gdLst/>
            <a:ahLst/>
            <a:cxnLst/>
            <a:rect l="l" t="t" r="r" b="b"/>
            <a:pathLst>
              <a:path w="0" h="9251950">
                <a:moveTo>
                  <a:pt x="0" y="9251913"/>
                </a:moveTo>
                <a:lnTo>
                  <a:pt x="0" y="0"/>
                </a:lnTo>
              </a:path>
              <a:path w="0" h="9251950">
                <a:moveTo>
                  <a:pt x="0" y="9251913"/>
                </a:moveTo>
                <a:lnTo>
                  <a:pt x="0" y="0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199960" y="720000"/>
            <a:ext cx="0" cy="9251950"/>
          </a:xfrm>
          <a:custGeom>
            <a:avLst/>
            <a:gdLst/>
            <a:ahLst/>
            <a:cxnLst/>
            <a:rect l="l" t="t" r="r" b="b"/>
            <a:pathLst>
              <a:path w="0" h="9251950">
                <a:moveTo>
                  <a:pt x="0" y="0"/>
                </a:moveTo>
                <a:lnTo>
                  <a:pt x="0" y="9251913"/>
                </a:lnTo>
              </a:path>
              <a:path w="0" h="9251950">
                <a:moveTo>
                  <a:pt x="0" y="0"/>
                </a:moveTo>
                <a:lnTo>
                  <a:pt x="0" y="9251913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63244" y="1085785"/>
            <a:ext cx="14649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5.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Evidence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Success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63244" y="1847785"/>
            <a:ext cx="6522720" cy="13512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succeeded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improving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girls'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higher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education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empowering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them.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Every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 year the number of girls students are more than the boys for the admission and further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boys after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admission ratio is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more than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30% quota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Govt norms.</a:t>
            </a:r>
            <a:endParaRPr sz="1200">
              <a:latin typeface="Times New Roman"/>
              <a:cs typeface="Times New Roman"/>
            </a:endParaRPr>
          </a:p>
          <a:p>
            <a:pPr algn="just" marL="12700" marR="741045">
              <a:lnSpc>
                <a:spcPct val="208300"/>
              </a:lnSpc>
            </a:pPr>
            <a:r>
              <a:rPr dirty="0" sz="1200" b="1">
                <a:latin typeface="Times New Roman"/>
                <a:cs typeface="Times New Roman"/>
              </a:rPr>
              <a:t>Similarly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passing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percentage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higher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than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boys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every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year.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council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ratio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 are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higher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than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boys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every academic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3244" y="3752785"/>
            <a:ext cx="3302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6.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Problems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Encountered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Resources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Required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3244" y="4514785"/>
            <a:ext cx="6522720" cy="1922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There</a:t>
            </a:r>
            <a:r>
              <a:rPr dirty="0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several</a:t>
            </a:r>
            <a:r>
              <a:rPr dirty="0" sz="1200" spc="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problems</a:t>
            </a:r>
            <a:r>
              <a:rPr dirty="0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</a:t>
            </a:r>
            <a:r>
              <a:rPr dirty="0" sz="1200" spc="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have</a:t>
            </a:r>
            <a:r>
              <a:rPr dirty="0" sz="1200" spc="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faced</a:t>
            </a:r>
            <a:r>
              <a:rPr dirty="0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maintain</a:t>
            </a:r>
            <a:r>
              <a:rPr dirty="0" sz="1200" spc="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objective</a:t>
            </a:r>
            <a:r>
              <a:rPr dirty="0" sz="1200" spc="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our</a:t>
            </a:r>
            <a:r>
              <a:rPr dirty="0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best</a:t>
            </a:r>
            <a:r>
              <a:rPr dirty="0" sz="1200" spc="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practice</a:t>
            </a:r>
            <a:r>
              <a:rPr dirty="0" sz="1200" spc="1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namely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“Promoting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Empowering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 Higher Education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 Doundi Block”.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*Lack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Women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Professor: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last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five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years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have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only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two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women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professors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among them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one has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got transferred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during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 session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2018-19.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*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appointment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council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have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little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hesitation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post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allotted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them.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*Scarcity</a:t>
            </a:r>
            <a:r>
              <a:rPr dirty="0" sz="1200" spc="2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water: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facing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lack</a:t>
            </a:r>
            <a:r>
              <a:rPr dirty="0" sz="1200" spc="2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water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resource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2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lead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give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unhygienic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washroom facility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which demoralize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them for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coming into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college.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720000"/>
            <a:ext cx="0" cy="9251950"/>
          </a:xfrm>
          <a:custGeom>
            <a:avLst/>
            <a:gdLst/>
            <a:ahLst/>
            <a:cxnLst/>
            <a:rect l="l" t="t" r="r" b="b"/>
            <a:pathLst>
              <a:path w="0" h="9251950">
                <a:moveTo>
                  <a:pt x="0" y="9251913"/>
                </a:moveTo>
                <a:lnTo>
                  <a:pt x="0" y="0"/>
                </a:lnTo>
              </a:path>
              <a:path w="0" h="9251950">
                <a:moveTo>
                  <a:pt x="0" y="9251913"/>
                </a:moveTo>
                <a:lnTo>
                  <a:pt x="0" y="0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199960" y="720000"/>
            <a:ext cx="0" cy="9251950"/>
          </a:xfrm>
          <a:custGeom>
            <a:avLst/>
            <a:gdLst/>
            <a:ahLst/>
            <a:cxnLst/>
            <a:rect l="l" t="t" r="r" b="b"/>
            <a:pathLst>
              <a:path w="0" h="9251950">
                <a:moveTo>
                  <a:pt x="0" y="0"/>
                </a:moveTo>
                <a:lnTo>
                  <a:pt x="0" y="9251913"/>
                </a:lnTo>
              </a:path>
              <a:path w="0" h="9251950">
                <a:moveTo>
                  <a:pt x="0" y="0"/>
                </a:moveTo>
                <a:lnTo>
                  <a:pt x="0" y="9251913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93444" y="1466785"/>
            <a:ext cx="12147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1.</a:t>
            </a:r>
            <a:r>
              <a:rPr dirty="0" sz="1200" spc="10" b="1">
                <a:latin typeface="Times New Roman"/>
                <a:cs typeface="Times New Roman"/>
              </a:rPr>
              <a:t>“Best</a:t>
            </a:r>
            <a:r>
              <a:rPr dirty="0" sz="1200" spc="-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Practices”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63244" y="2612604"/>
            <a:ext cx="16217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1.Title: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“Manjhi”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Ptrika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3244" y="3374604"/>
            <a:ext cx="6522720" cy="398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 indent="4064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title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magazine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published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from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Government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Kangla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Manjhi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College,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Doundi,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District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Balod,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Chhattisgarh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"Manjhi" -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publishes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name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freedom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fighter Kangla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Manjhi.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3244" y="4708105"/>
            <a:ext cx="17818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2.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Objective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Practice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3244" y="5470105"/>
            <a:ext cx="6522720" cy="2684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Government Kangla Manjhi College, Doundi, District Balod is located in Chhattisgarh in tribal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dominated area. The students studying in this college are talented and very hard working. Due to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economic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deprivation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underdeveloped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home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environment,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there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obstacles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developing their talent in an adequate manner. Keeping these aspects in mind, the principal of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college, Professor Dr. UK Mishra, in consultation with other professors, published the magazine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"Majhi" with the aim of accelerating the literary talent of the students and published the magazine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"Manjhi" in the session 2016-17. The purpose of publication of this magazine is also to reach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people by publishing the biography of Krantiveer, immortal freedom fighter 'Kangla Manjhi'.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Kangla Manjhi made this area aware of the freedom movement by struggling, living in the absence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indispensable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things.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today,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unpaid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armies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work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give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direction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international tribal society. The new generation is not familiar with his contribution. Through this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magazine, students of the college, parents, local and far-flung people should be familiar with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contribution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Krantiveer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Kangla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Manjhi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Kangla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Manjhi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should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permanently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highlighted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at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local and national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level. That is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purpose of this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magazine.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3244" y="8708605"/>
            <a:ext cx="6522720" cy="1160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Contemporary events: Poetry writing, story writing, essay writing, general knowledge, science by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publishing the characteristics of the area locally and creating awareness among the students of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creating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awareness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towards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continuous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writing.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also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purpose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magazine. National Service Scheme and other students should be aware to rescue village from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evil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practices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drug-elimination,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witchcraft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prevention,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legal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awareness,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dowry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system,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child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marriage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etc.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244" y="345204"/>
            <a:ext cx="6522720" cy="949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72385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 marR="5080" indent="66675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Keeping all these important objectives in mind, the decision to edit and publish the magazine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"Manjhi" was taken by the college management. Possibly in the knowledge of all of us, efforts have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been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made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college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publish magazines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entire Balod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district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only 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720000"/>
            <a:ext cx="0" cy="9251950"/>
          </a:xfrm>
          <a:custGeom>
            <a:avLst/>
            <a:gdLst/>
            <a:ahLst/>
            <a:cxnLst/>
            <a:rect l="l" t="t" r="r" b="b"/>
            <a:pathLst>
              <a:path w="0" h="9251950">
                <a:moveTo>
                  <a:pt x="0" y="9251913"/>
                </a:moveTo>
                <a:lnTo>
                  <a:pt x="0" y="0"/>
                </a:lnTo>
              </a:path>
              <a:path w="0" h="9251950">
                <a:moveTo>
                  <a:pt x="0" y="9251913"/>
                </a:moveTo>
                <a:lnTo>
                  <a:pt x="0" y="0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199960" y="720000"/>
            <a:ext cx="0" cy="9251950"/>
          </a:xfrm>
          <a:custGeom>
            <a:avLst/>
            <a:gdLst/>
            <a:ahLst/>
            <a:cxnLst/>
            <a:rect l="l" t="t" r="r" b="b"/>
            <a:pathLst>
              <a:path w="0" h="9251950">
                <a:moveTo>
                  <a:pt x="0" y="0"/>
                </a:moveTo>
                <a:lnTo>
                  <a:pt x="0" y="9251913"/>
                </a:lnTo>
              </a:path>
              <a:path w="0" h="9251950">
                <a:moveTo>
                  <a:pt x="0" y="0"/>
                </a:moveTo>
                <a:lnTo>
                  <a:pt x="0" y="9251913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93444" y="1847785"/>
            <a:ext cx="6692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r>
              <a:rPr dirty="0" sz="1200" spc="100">
                <a:latin typeface="Times New Roman"/>
                <a:cs typeface="Times New Roman"/>
              </a:rPr>
              <a:t>.</a:t>
            </a:r>
            <a:r>
              <a:rPr dirty="0" sz="1200" b="1">
                <a:latin typeface="Times New Roman"/>
                <a:cs typeface="Times New Roman"/>
              </a:rPr>
              <a:t>Context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63244" y="2612604"/>
            <a:ext cx="6522720" cy="1541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 indent="179705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"Manjhi" magazine published by Government Kangla Manjhi College, Doundi District Balod is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relevant in the context of creative literary talent of the students. Apart from the students, this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magazine is also relevant from the point of view of making valuable creative materials accessible to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masses by the students and teachers. In this magazine, the biography of immortal freedom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fighter Krantiveer Kangla Manjhi, his thoughts, his contributions, etc., have also been given a place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through compositions. Many works have been presented focusing on contemporary points, features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the area etc., so Manjhi magazine has been made by the editorial board to make it completely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referenced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relevant.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3444" y="4708105"/>
            <a:ext cx="102044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20">
                <a:latin typeface="Times New Roman"/>
                <a:cs typeface="Times New Roman"/>
              </a:rPr>
              <a:t>1.</a:t>
            </a:r>
            <a:r>
              <a:rPr dirty="0" sz="1200" spc="20" b="1">
                <a:latin typeface="Times New Roman"/>
                <a:cs typeface="Times New Roman"/>
              </a:rPr>
              <a:t>The</a:t>
            </a:r>
            <a:r>
              <a:rPr dirty="0" sz="1200" spc="-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practice: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3244" y="5472924"/>
            <a:ext cx="6522720" cy="21132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publication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magazine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"Manjhi"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increased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tendency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writing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among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not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only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from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theoretical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point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view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but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also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from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practical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point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view.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Along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composition,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publication of name, picture etc. has also encouraged the students. Earlier, where the professor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principal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make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lot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efforts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awaken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writing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interest,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now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themselves are going ahead and taking the news regarding the publication of the magazine and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giving the composition. Students diligently search for material for publication in the journal at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practical level. They also use talent at the ground level to remove social evils. Interest has been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awakened in them to know the history of the area, to increase general knowledge and to take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awareness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many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other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directions.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other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colleges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eager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leave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nearest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at the time of admission due to publication of student magazine. Along with the students, more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activity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 being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seen 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field among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students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studying in large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numbers.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3244" y="8139924"/>
            <a:ext cx="6522720" cy="17322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5.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Evidence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success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Due to the interest towards publication of "Manjhi" magazine, the magazine has been published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biannually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continuously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since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session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2016.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first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time,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release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joint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issue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session 2016-17 and 2017-18 was held on the date 25/09/2018 in the hospitality of the local poet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Shri Ashok Raj (Balod) and Shri Pushpraj (Balod). The publication of the magazine "Manjhi" for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2018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-19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2019-20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done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by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lotus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blessings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Hon'ble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Dr.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Aruna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Palta,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Vice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Chancellor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Hemchand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Yadav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University,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Durg,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Chhattisgarh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date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28/12/2020.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He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praised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principal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college,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editorial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board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practical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effort.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news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release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ceremony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was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also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2444" y="6332511"/>
            <a:ext cx="6687820" cy="3639820"/>
          </a:xfrm>
          <a:custGeom>
            <a:avLst/>
            <a:gdLst/>
            <a:ahLst/>
            <a:cxnLst/>
            <a:rect l="l" t="t" r="r" b="b"/>
            <a:pathLst>
              <a:path w="6687820" h="3639820">
                <a:moveTo>
                  <a:pt x="0" y="3639401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3639401"/>
                </a:lnTo>
              </a:path>
              <a:path w="6687820" h="3639820">
                <a:moveTo>
                  <a:pt x="0" y="3639401"/>
                </a:moveTo>
                <a:lnTo>
                  <a:pt x="0" y="0"/>
                </a:lnTo>
                <a:lnTo>
                  <a:pt x="6687515" y="0"/>
                </a:lnTo>
                <a:lnTo>
                  <a:pt x="6687515" y="3639401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644" y="720000"/>
          <a:ext cx="6693534" cy="5018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925"/>
                <a:gridCol w="133985"/>
                <a:gridCol w="3209924"/>
                <a:gridCol w="133984"/>
              </a:tblGrid>
              <a:tr h="3873500">
                <a:tc gridSpan="4">
                  <a:txBody>
                    <a:bodyPr/>
                    <a:lstStyle/>
                    <a:p>
                      <a:pPr algn="just" marL="6350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prominently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published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various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dailies.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Problems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encountered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resources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required: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3500" marR="118745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Many difficulties had to be faced at the time of publication of "Manjhi" magazine in Government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Kangla Manjhi College, Daundi, District - Balod. Firstly, there was difficulty in providing material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publication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magazine.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Despite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repeatedly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extracting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information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personally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encouraging the students, the material was not available. In sending "good luck messages” from the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dignitaries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delayed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publication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magazine.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Once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Printing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press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personnel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took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material </a:t>
                      </a:r>
                      <a:r>
                        <a:rPr dirty="0" sz="1200" spc="-2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regarding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magazine returned it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due to some technical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issues.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175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096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08000">
                <a:tc>
                  <a:txBody>
                    <a:bodyPr/>
                    <a:lstStyle/>
                    <a:p>
                      <a:pPr marL="63500" marR="298450">
                        <a:lnSpc>
                          <a:spcPct val="104200"/>
                        </a:lnSpc>
                        <a:spcBef>
                          <a:spcPts val="39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Best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practices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Institutional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web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site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16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Link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other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relevant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View</a:t>
                      </a:r>
                      <a:r>
                        <a:rPr dirty="0" u="sng" sz="1200" spc="-4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dirty="0" u="sng" sz="120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Document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47345" y="6025367"/>
            <a:ext cx="6738620" cy="3805554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lvl="1" marL="279400" indent="-266700">
              <a:lnSpc>
                <a:spcPct val="100000"/>
              </a:lnSpc>
              <a:spcBef>
                <a:spcPts val="700"/>
              </a:spcBef>
              <a:buAutoNum type="arabicPeriod" startAt="3"/>
              <a:tabLst>
                <a:tab pos="279400" algn="l"/>
              </a:tabLst>
            </a:pPr>
            <a:r>
              <a:rPr dirty="0" sz="1400" b="1">
                <a:latin typeface="Times New Roman"/>
                <a:cs typeface="Times New Roman"/>
              </a:rPr>
              <a:t>Institutional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Distinctiveness</a:t>
            </a:r>
            <a:endParaRPr sz="1400">
              <a:latin typeface="Times New Roman"/>
              <a:cs typeface="Times New Roman"/>
            </a:endParaRPr>
          </a:p>
          <a:p>
            <a:pPr lvl="2" marL="228600" marR="279400">
              <a:lnSpc>
                <a:spcPct val="104200"/>
              </a:lnSpc>
              <a:spcBef>
                <a:spcPts val="455"/>
              </a:spcBef>
              <a:buAutoNum type="arabicPeriod"/>
              <a:tabLst>
                <a:tab pos="571500" algn="l"/>
              </a:tabLst>
            </a:pPr>
            <a:r>
              <a:rPr dirty="0" sz="1200" b="1">
                <a:latin typeface="Times New Roman"/>
                <a:cs typeface="Times New Roman"/>
              </a:rPr>
              <a:t>Portray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performance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area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distinctive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its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priority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thrust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1000 words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2286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Response: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2286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Government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Kangla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Manjhi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established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name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immortal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freedom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fighter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Krantiveer Kangla Manjhi, is affiliated to Hemchand Yadav University Durg under Daundi district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Balod,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Chhattisgarh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Durg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division.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tribal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dominated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area,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situated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distance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35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km from the district headquarter Balod, is full of natural beauty. Most of the population residing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around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dependent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agricultural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work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daily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wages.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Due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poverty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illiteracy,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parents of this area want their sons and daughters to be engaged in agricultural work. In such a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situation, attracting students and especially girl students towards higher education is as difficult as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breaking stars in the sky. It is also their tendency and to some extent compulsion to keep girls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engaged in traditional household work in addition to agricultural labour. Keeping these aspects in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mind, this college made an action plan by going to nearby villages and higher secondary schools to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inform the students and parents about the facilities being provided by the government and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 for higher education. He was motivated towards this by telling about the benefits of getting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higher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education etc. Parents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along with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 students were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also inspired by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presenting their side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2444" y="720000"/>
            <a:ext cx="6687820" cy="7683500"/>
          </a:xfrm>
          <a:custGeom>
            <a:avLst/>
            <a:gdLst/>
            <a:ahLst/>
            <a:cxnLst/>
            <a:rect l="l" t="t" r="r" b="b"/>
            <a:pathLst>
              <a:path w="6687820" h="7683500">
                <a:moveTo>
                  <a:pt x="6687515" y="0"/>
                </a:moveTo>
                <a:lnTo>
                  <a:pt x="6687515" y="7683500"/>
                </a:lnTo>
                <a:lnTo>
                  <a:pt x="0" y="7683500"/>
                </a:lnTo>
                <a:lnTo>
                  <a:pt x="0" y="0"/>
                </a:lnTo>
              </a:path>
              <a:path w="6687820" h="7683500">
                <a:moveTo>
                  <a:pt x="6687515" y="0"/>
                </a:moveTo>
                <a:lnTo>
                  <a:pt x="6687515" y="7683500"/>
                </a:lnTo>
                <a:lnTo>
                  <a:pt x="0" y="7683500"/>
                </a:lnTo>
                <a:lnTo>
                  <a:pt x="0" y="0"/>
                </a:lnTo>
              </a:path>
            </a:pathLst>
          </a:custGeom>
          <a:ln w="360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63244" y="345204"/>
            <a:ext cx="6522720" cy="3997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72385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simple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easy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way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at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grassroots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level.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While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performing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other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functions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the college, the NSS in-charge, professors and principal also gave impetus to this work through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lectures,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discussions, street plays etc.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 indent="36195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We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also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got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support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school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teachers,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enlightened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citizens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village,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etc.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were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many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difficulties in this work, but while removing them, solving the problems, doubts etc. of the parents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the girl students, the girl students were constantly motivated for higher education. Gradually,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hard work of all of us started paying off and the number of girl students started increasing in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each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session.</a:t>
            </a:r>
            <a:endParaRPr sz="1200">
              <a:latin typeface="Times New Roman"/>
              <a:cs typeface="Times New Roman"/>
            </a:endParaRPr>
          </a:p>
          <a:p>
            <a:pPr algn="just" marL="1117600" marR="2571115" indent="-1104900">
              <a:lnSpc>
                <a:spcPct val="208300"/>
              </a:lnSpc>
              <a:tabLst>
                <a:tab pos="1121410" algn="l"/>
              </a:tabLst>
            </a:pPr>
            <a:r>
              <a:rPr dirty="0" sz="1200" b="1">
                <a:latin typeface="Times New Roman"/>
                <a:cs typeface="Times New Roman"/>
              </a:rPr>
              <a:t>Session:-		2016-17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=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255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416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total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2017-18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=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327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520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total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11176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2018-19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=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381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578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total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1176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2019-20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=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422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616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total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1155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2020-21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=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573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out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874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total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3244" y="4895786"/>
            <a:ext cx="6522720" cy="2303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 indent="45085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It is being noticed that the girls students are more dedicated and aware towards studies than boys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students.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After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getting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higher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education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from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college,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some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go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for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M.A.,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M.Sc.,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M.Com to the other PG colleges or university. They travel, for competitive exams,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distance from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their residence to other places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like Dallirajhara, Balod, Durg. A lot of work needs to be done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continuously in this direction. Because in case of minor difficulties, parents move to other states in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name of earning food and wages etc., girls stop their studies in the middle and get busy in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domestic work. Only by giving higher education to 'Woman', the family, society or nation can be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specially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enriched.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Thus, our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Mahavidyalaya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 moving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 direction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with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slogan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–</a:t>
            </a:r>
            <a:endParaRPr sz="1200">
              <a:latin typeface="Times New Roman"/>
              <a:cs typeface="Times New Roman"/>
            </a:endParaRPr>
          </a:p>
          <a:p>
            <a:pPr algn="just" marL="50800" marR="4719320" indent="-38100">
              <a:lnSpc>
                <a:spcPct val="208300"/>
              </a:lnSpc>
            </a:pPr>
            <a:r>
              <a:rPr dirty="0" sz="1200" b="1">
                <a:latin typeface="Times New Roman"/>
                <a:cs typeface="Times New Roman"/>
              </a:rPr>
              <a:t>Women have to be taught.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Have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bring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new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dawn.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3244" y="7753286"/>
            <a:ext cx="6267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Jai</a:t>
            </a:r>
            <a:r>
              <a:rPr dirty="0" sz="1200" spc="-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Hind.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7345" y="703528"/>
            <a:ext cx="6865620" cy="2809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  <a:tabLst>
                <a:tab pos="6852284" algn="l"/>
              </a:tabLst>
            </a:pPr>
            <a:r>
              <a:rPr dirty="0" u="sng" sz="18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5.</a:t>
            </a:r>
            <a:r>
              <a:rPr dirty="0" u="sng" sz="1800" spc="-4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CONCLUSION	</a:t>
            </a:r>
            <a:endParaRPr sz="18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450"/>
              </a:spcBef>
            </a:pPr>
            <a:r>
              <a:rPr dirty="0" sz="1600" b="1">
                <a:latin typeface="Times New Roman"/>
                <a:cs typeface="Times New Roman"/>
              </a:rPr>
              <a:t>Additional</a:t>
            </a:r>
            <a:r>
              <a:rPr dirty="0" sz="1600" spc="-30" b="1">
                <a:latin typeface="Times New Roman"/>
                <a:cs typeface="Times New Roman"/>
              </a:rPr>
              <a:t> </a:t>
            </a:r>
            <a:r>
              <a:rPr dirty="0" sz="1600" b="1">
                <a:latin typeface="Times New Roman"/>
                <a:cs typeface="Times New Roman"/>
              </a:rPr>
              <a:t>Information</a:t>
            </a:r>
            <a:r>
              <a:rPr dirty="0" sz="1600" spc="-30" b="1">
                <a:latin typeface="Times New Roman"/>
                <a:cs typeface="Times New Roman"/>
              </a:rPr>
              <a:t> </a:t>
            </a:r>
            <a:r>
              <a:rPr dirty="0" sz="1600" b="1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algn="just" marL="12700" marR="77470">
              <a:lnSpc>
                <a:spcPct val="104200"/>
              </a:lnSpc>
              <a:spcBef>
                <a:spcPts val="1390"/>
              </a:spcBef>
            </a:pPr>
            <a:r>
              <a:rPr dirty="0" sz="1200">
                <a:latin typeface="Times New Roman"/>
                <a:cs typeface="Times New Roman"/>
              </a:rPr>
              <a:t>Govt. Kangla Manjhi college is encircled with forest. It has been named after freedom firghter Krantiveer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Kangla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Manjhi.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college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35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KM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far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from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district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Balod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which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under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Doundi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tehsil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it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only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single </a:t>
            </a:r>
            <a:r>
              <a:rPr dirty="0" sz="1200" spc="-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tribal tehsil of the district. It is situated beside the state highway it means it is commutable to the students as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well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 staff.</a:t>
            </a:r>
            <a:endParaRPr sz="1200">
              <a:latin typeface="Times New Roman"/>
              <a:cs typeface="Times New Roman"/>
            </a:endParaRPr>
          </a:p>
          <a:p>
            <a:pPr algn="just" marL="12700" marR="77470">
              <a:lnSpc>
                <a:spcPct val="104200"/>
              </a:lnSpc>
            </a:pPr>
            <a:r>
              <a:rPr dirty="0" sz="1200">
                <a:latin typeface="Times New Roman"/>
                <a:cs typeface="Times New Roman"/>
              </a:rPr>
              <a:t>Faculties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institution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engaged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all-round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academic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activities.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given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various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responsibilities </a:t>
            </a:r>
            <a:r>
              <a:rPr dirty="0" sz="1200" spc="-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 run the college smoothly and woks done in scheduled time. Students are in continuous connection with all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teachers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 this we have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created whatsapp group. The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60"/>
              </a:spcBef>
            </a:pPr>
            <a:r>
              <a:rPr dirty="0" sz="1200">
                <a:latin typeface="Times New Roman"/>
                <a:cs typeface="Times New Roman"/>
              </a:rPr>
              <a:t>college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faculties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attend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refresher,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orientation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courses,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national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label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seminars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which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endParaRPr sz="1200">
              <a:latin typeface="Times New Roman"/>
              <a:cs typeface="Times New Roman"/>
            </a:endParaRPr>
          </a:p>
          <a:p>
            <a:pPr algn="just" marL="12700" marR="77470">
              <a:lnSpc>
                <a:spcPct val="104200"/>
              </a:lnSpc>
            </a:pPr>
            <a:r>
              <a:rPr dirty="0" sz="1200">
                <a:latin typeface="Times New Roman"/>
                <a:cs typeface="Times New Roman"/>
              </a:rPr>
              <a:t>directly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upgrading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teachers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students.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innocent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from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rural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community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inspring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more and more good work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 update ourselves.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7345" y="4259102"/>
            <a:ext cx="6793230" cy="46374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600" b="1">
                <a:latin typeface="Times New Roman"/>
                <a:cs typeface="Times New Roman"/>
              </a:rPr>
              <a:t>Concluding</a:t>
            </a:r>
            <a:r>
              <a:rPr dirty="0" sz="1600" spc="-30" b="1">
                <a:latin typeface="Times New Roman"/>
                <a:cs typeface="Times New Roman"/>
              </a:rPr>
              <a:t> </a:t>
            </a:r>
            <a:r>
              <a:rPr dirty="0" sz="1600" b="1">
                <a:latin typeface="Times New Roman"/>
                <a:cs typeface="Times New Roman"/>
              </a:rPr>
              <a:t>Remarks</a:t>
            </a:r>
            <a:r>
              <a:rPr dirty="0" sz="1600" spc="-30" b="1">
                <a:latin typeface="Times New Roman"/>
                <a:cs typeface="Times New Roman"/>
              </a:rPr>
              <a:t> </a:t>
            </a:r>
            <a:r>
              <a:rPr dirty="0" sz="1600" b="1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  <a:spcBef>
                <a:spcPts val="1390"/>
              </a:spcBef>
            </a:pPr>
            <a:r>
              <a:rPr dirty="0" sz="1200">
                <a:latin typeface="Times New Roman"/>
                <a:cs typeface="Times New Roman"/>
              </a:rPr>
              <a:t>Our main objective is to provide education that is driven by quality and excellence. So the college is striving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hard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achieving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excellence.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college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affiliated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Hemchand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Yadav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University,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Durg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Chhattisgarh.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college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takes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feedback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from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development.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feedback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>
                <a:latin typeface="Times New Roman"/>
                <a:cs typeface="Times New Roman"/>
              </a:rPr>
              <a:t>collected and analyzed in staff council meetings chaired by the principal.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 action taken help to fulfill and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rectify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 drawbacks.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>
                <a:latin typeface="Times New Roman"/>
                <a:cs typeface="Times New Roman"/>
              </a:rPr>
              <a:t>We have, so far, published two volumes of college magazine “Manjhi” which is published biannually. The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third volume of it to be published in 2022, the process of it is underway. The purpose of publishing the college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magazine is to make students creative in the field of writings. Consequently we found creativeness among the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 they penned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their feelings and imaginations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 the papers.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 indent="264795">
              <a:lnSpc>
                <a:spcPct val="104200"/>
              </a:lnSpc>
            </a:pPr>
            <a:r>
              <a:rPr dirty="0" sz="1200">
                <a:latin typeface="Times New Roman"/>
                <a:cs typeface="Times New Roman"/>
              </a:rPr>
              <a:t>The academic space includes classrooms, seminar hall, library and computer lab that cater more than 850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students,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eighteen teaching faculties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 eight non-teaching faculties.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>
                <a:latin typeface="Times New Roman"/>
                <a:cs typeface="Times New Roman"/>
              </a:rPr>
              <a:t>Various committees are formed involving all members of teachers ‘council for smooth functioning of the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college.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college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conscious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its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values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social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responsibilities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which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visible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its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organizing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sensitization </a:t>
            </a:r>
            <a:r>
              <a:rPr dirty="0" sz="1200" spc="-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programs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every year.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college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‘s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initiative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curricular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enrichment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its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concern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towards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inculcating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values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ethics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amongst </a:t>
            </a:r>
            <a:r>
              <a:rPr dirty="0" sz="1200" spc="-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sensitizing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towards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environment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gender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supporting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sustainability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resources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seen </a:t>
            </a:r>
            <a:r>
              <a:rPr dirty="0" sz="1200" spc="-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conducting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various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co-curricular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activities,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social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services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faculty.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college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sensitizes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its </a:t>
            </a:r>
            <a:r>
              <a:rPr dirty="0" sz="1200" spc="-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 and teachers and other staffs about the need of utilizing the core values and following the code of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conduct.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7345" y="703528"/>
            <a:ext cx="6865620" cy="6832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52284" algn="l"/>
              </a:tabLst>
            </a:pPr>
            <a:r>
              <a:rPr dirty="0" u="sng" sz="18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6.ANNEXURE	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5"/>
              </a:spcBef>
            </a:pPr>
            <a:r>
              <a:rPr dirty="0" sz="1300" b="1">
                <a:latin typeface="Times New Roman"/>
                <a:cs typeface="Times New Roman"/>
              </a:rPr>
              <a:t>1.Metrics</a:t>
            </a:r>
            <a:r>
              <a:rPr dirty="0" sz="1300" spc="-3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Level</a:t>
            </a:r>
            <a:r>
              <a:rPr dirty="0" sz="1300" spc="-3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Deviations</a:t>
            </a:r>
            <a:endParaRPr sz="13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54691" y="7487455"/>
          <a:ext cx="3522979" cy="64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040"/>
                <a:gridCol w="701040"/>
                <a:gridCol w="701040"/>
                <a:gridCol w="701039"/>
                <a:gridCol w="701039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454691" y="8503455"/>
          <a:ext cx="3522979" cy="64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040"/>
                <a:gridCol w="701040"/>
                <a:gridCol w="701040"/>
                <a:gridCol w="701039"/>
                <a:gridCol w="701039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8244" y="1379088"/>
          <a:ext cx="6982459" cy="85947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3895"/>
                <a:gridCol w="6292850"/>
              </a:tblGrid>
              <a:tr h="190500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Metric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Sub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Questions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Answers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868777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1.1.3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participate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following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activities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related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curriculum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 marR="127635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development</a:t>
                      </a:r>
                      <a:r>
                        <a:rPr dirty="0" sz="1200" spc="2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assessment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affiliating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University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and/are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represented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following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academic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bodies during the 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 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92759" indent="-154940">
                        <a:lnSpc>
                          <a:spcPct val="100000"/>
                        </a:lnSpc>
                        <a:buFont typeface="Times New Roman"/>
                        <a:buAutoNum type="arabicPeriod"/>
                        <a:tabLst>
                          <a:tab pos="493395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Academic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council/BoS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Affiliating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university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92759" indent="-154940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Times New Roman"/>
                        <a:buAutoNum type="arabicPeriod"/>
                        <a:tabLst>
                          <a:tab pos="493395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Setting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question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papers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UG/PG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92759" indent="-154940">
                        <a:lnSpc>
                          <a:spcPct val="100000"/>
                        </a:lnSpc>
                        <a:spcBef>
                          <a:spcPts val="80"/>
                        </a:spcBef>
                        <a:buFont typeface="Times New Roman"/>
                        <a:buAutoNum type="arabicPeriod"/>
                        <a:tabLst>
                          <a:tab pos="493395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Design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Development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Curriculum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Add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on/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certificate/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Diploma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Courses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92759" indent="-154940">
                        <a:lnSpc>
                          <a:spcPct val="100000"/>
                        </a:lnSpc>
                        <a:spcBef>
                          <a:spcPts val="80"/>
                        </a:spcBef>
                        <a:buFont typeface="Times New Roman"/>
                        <a:buAutoNum type="arabicPeriod"/>
                        <a:tabLst>
                          <a:tab pos="493395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Assessment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/evaluation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process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affiliating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University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16559" marR="2359025">
                        <a:lnSpc>
                          <a:spcPct val="1042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B.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above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C.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above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 marR="196850" indent="190500">
                        <a:lnSpc>
                          <a:spcPct val="1042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Remark : Input edited as per option C.HEI has provided only two relevant document rated to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activities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related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curriculum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development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assessment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hence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attached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document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satisfy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input.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1907819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1.2.1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which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Choice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Based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Credit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System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(CBCS)/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elective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course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system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been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implemented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22606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1.2.1.1.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which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CBCS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Elective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course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system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implemented.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6559" marR="3590925">
                        <a:lnSpc>
                          <a:spcPct val="1042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dirty="0" sz="1200" spc="2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5560" marR="99060" indent="190500">
                        <a:lnSpc>
                          <a:spcPct val="1042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Remark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Input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edited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3.HEI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provided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relevant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document.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Attached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document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satisfy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input.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623927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1.3.2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courses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include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experiential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through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project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work/field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work/internship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5560" marR="360680" indent="190500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1.3.2.1.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courses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include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experiential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through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project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work/field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work/internship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year-wise during 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 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655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35560" marR="99060" indent="190500">
                        <a:lnSpc>
                          <a:spcPct val="1042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Remark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Input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edited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1.HEI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provided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relevant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document.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Attached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document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satisfy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input.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54691" y="1478469"/>
          <a:ext cx="3522979" cy="64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040"/>
                <a:gridCol w="701040"/>
                <a:gridCol w="701040"/>
                <a:gridCol w="701039"/>
                <a:gridCol w="701039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874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585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54691" y="2494469"/>
          <a:ext cx="3522979" cy="64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040"/>
                <a:gridCol w="701040"/>
                <a:gridCol w="701040"/>
                <a:gridCol w="701039"/>
                <a:gridCol w="701039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872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585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454691" y="3513289"/>
          <a:ext cx="3522979" cy="330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040"/>
                <a:gridCol w="701040"/>
                <a:gridCol w="701040"/>
                <a:gridCol w="701039"/>
                <a:gridCol w="701039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454691" y="5354789"/>
          <a:ext cx="3522979" cy="64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040"/>
                <a:gridCol w="701040"/>
                <a:gridCol w="701040"/>
                <a:gridCol w="701039"/>
                <a:gridCol w="701039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284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231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231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231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454691" y="6370789"/>
          <a:ext cx="3522979" cy="64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040"/>
                <a:gridCol w="701040"/>
                <a:gridCol w="701040"/>
                <a:gridCol w="701039"/>
                <a:gridCol w="701039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408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386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443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358244" y="718200"/>
          <a:ext cx="6982459" cy="925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3895"/>
                <a:gridCol w="6292850"/>
              </a:tblGrid>
              <a:tr h="3307638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2.1.1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Enrolment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(Average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lvl="3" marL="721360" indent="-495934">
                        <a:lnSpc>
                          <a:spcPct val="100000"/>
                        </a:lnSpc>
                        <a:buFont typeface="Times New Roman"/>
                        <a:buAutoNum type="arabicPeriod"/>
                        <a:tabLst>
                          <a:tab pos="721995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2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admitted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year-wise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655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lvl="3" marL="721360" indent="-495934">
                        <a:lnSpc>
                          <a:spcPct val="100000"/>
                        </a:lnSpc>
                        <a:buFont typeface="Times New Roman"/>
                        <a:buAutoNum type="arabicPeriod" startAt="2"/>
                        <a:tabLst>
                          <a:tab pos="721995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sanctioned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seats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wise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655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0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2.1.2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seats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filled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against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reserved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categories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(SC,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OBC,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Divyangjan,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etc.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 marR="280670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applicable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reservation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policy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exclusive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supernumerary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seats)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35560" marR="78740" indent="190500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2.1.2.1.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actual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admitted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reserved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categories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year-wise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last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655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1333500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2.3.3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Ratio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mentor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academic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other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related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issues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(Data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latest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completed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academic</a:t>
                      </a:r>
                      <a:r>
                        <a:rPr dirty="0" sz="1200" spc="2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2606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2.3.3.1.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mentors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6559" marR="3514725">
                        <a:lnSpc>
                          <a:spcPct val="1042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dirty="0" sz="1200" spc="2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18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1435773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3.3.1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Ph.Ds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registered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eligible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lvl="3" marL="721360" indent="-495934">
                        <a:lnSpc>
                          <a:spcPct val="100000"/>
                        </a:lnSpc>
                        <a:buFont typeface="Times New Roman"/>
                        <a:buAutoNum type="arabicPeriod"/>
                        <a:tabLst>
                          <a:tab pos="721995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How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many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Ph.Ds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registered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eligible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within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6559" marR="3590925">
                        <a:lnSpc>
                          <a:spcPct val="1042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dirty="0" sz="1200" spc="2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9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lvl="3" marL="721360" indent="-495934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Times New Roman"/>
                        <a:buAutoNum type="arabicPeriod" startAt="2"/>
                        <a:tabLst>
                          <a:tab pos="721995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2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recognized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guides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655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dirty="0" sz="1200" spc="2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345" y="345204"/>
            <a:ext cx="6793865" cy="11398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88285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Our energy requirement is met by govt. electricity supply which is almost satisfactory. The college saves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electricity through switching off the buttons when not in use. Almost all our students come from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nearby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rural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area.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use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bicycles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means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come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college.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saves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them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 </a:t>
            </a:r>
            <a:r>
              <a:rPr dirty="0" sz="1200" spc="-29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atmosphere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from the ill –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effect of the burning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fossil fuels.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7345" y="2038285"/>
            <a:ext cx="9353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Best</a:t>
            </a:r>
            <a:r>
              <a:rPr dirty="0" sz="1200" spc="-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Practices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7345" y="3181285"/>
            <a:ext cx="6793230" cy="13544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496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1.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Improving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Girl’s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Higher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Education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As this college is situated in tribal area of Balod district which is farthest and oldest tehsil of the district.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More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than 65% 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total strength is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 students enrolled in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this college.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 indent="42545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has</a:t>
            </a:r>
            <a:r>
              <a:rPr dirty="0" sz="1200" spc="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succeeded</a:t>
            </a:r>
            <a:r>
              <a:rPr dirty="0" sz="1200" spc="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</a:t>
            </a:r>
            <a:r>
              <a:rPr dirty="0" sz="1200" spc="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improving</a:t>
            </a:r>
            <a:r>
              <a:rPr dirty="0" sz="1200" spc="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</a:t>
            </a:r>
            <a:r>
              <a:rPr dirty="0" sz="1200" spc="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girls'</a:t>
            </a:r>
            <a:r>
              <a:rPr dirty="0" sz="1200" spc="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higher</a:t>
            </a:r>
            <a:r>
              <a:rPr dirty="0" sz="1200" spc="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education</a:t>
            </a:r>
            <a:r>
              <a:rPr dirty="0" sz="1200" spc="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</a:t>
            </a:r>
            <a:r>
              <a:rPr dirty="0" sz="1200" spc="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empowering</a:t>
            </a:r>
            <a:r>
              <a:rPr dirty="0" sz="1200" spc="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them.</a:t>
            </a:r>
            <a:r>
              <a:rPr dirty="0" sz="1200" spc="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Every</a:t>
            </a:r>
            <a:r>
              <a:rPr dirty="0" sz="1200" spc="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academic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year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the number of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girls students are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more than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boys for the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admission.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0049" y="5470105"/>
            <a:ext cx="19919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1.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College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magazine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“Manjhi”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345" y="6234924"/>
            <a:ext cx="6793865" cy="3256279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latin typeface="Times New Roman"/>
                <a:cs typeface="Times New Roman"/>
              </a:rPr>
              <a:t>The students studying in this college are talented and very hard working. Due to economic deprivation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and underdeveloped home environment, there are many obstacles in developing their talent in an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adequate manner. For writing skill development and the imagination ability development among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students the college decided to publish the college</a:t>
            </a:r>
            <a:r>
              <a:rPr dirty="0" sz="1200" spc="30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magazine of its own. We named the magazine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"Majhi"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after the name of freedom fighter Kangla Manjhi with the aim of accelerating the literary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talent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 the students.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We started publishing biannual magazine “Manjhi” in 2018. It was the first magazine published by the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institution. Through this magazine, students of the college, parents, local and far-flung people should be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familiar with the contribution of Krantiveer Kangla Manjhi so that every reader of the magazine may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inspire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from him.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 b="1">
                <a:latin typeface="Times New Roman"/>
                <a:cs typeface="Times New Roman"/>
              </a:rPr>
              <a:t>The publication of the magazine "Manjhi" has increased the tendency of writing among students not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only from theoretical point of view but also from practical point of view. Students diligently search for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material for publication in the journal at practical level. They also use talent at the ground level to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remove social evils. They should be aware of their responsibility towards their society and the nation. 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That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is the purpose of this magazine.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54691" y="9612108"/>
          <a:ext cx="3522979" cy="361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040"/>
                <a:gridCol w="701040"/>
                <a:gridCol w="701040"/>
                <a:gridCol w="701039"/>
                <a:gridCol w="701039"/>
              </a:tblGrid>
              <a:tr h="3534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54691" y="1859469"/>
          <a:ext cx="3522979" cy="64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040"/>
                <a:gridCol w="701040"/>
                <a:gridCol w="701040"/>
                <a:gridCol w="701039"/>
                <a:gridCol w="701039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2.93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2.07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0.59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2.70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454691" y="2875469"/>
          <a:ext cx="3522979" cy="64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040"/>
                <a:gridCol w="701040"/>
                <a:gridCol w="701040"/>
                <a:gridCol w="701039"/>
                <a:gridCol w="701039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2.93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2.07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0.59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2.70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454691" y="5227789"/>
          <a:ext cx="3522979" cy="64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040"/>
                <a:gridCol w="701040"/>
                <a:gridCol w="701040"/>
                <a:gridCol w="701039"/>
                <a:gridCol w="701039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1.94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1.02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0.88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1.62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454691" y="6243789"/>
          <a:ext cx="3522979" cy="64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040"/>
                <a:gridCol w="701040"/>
                <a:gridCol w="701040"/>
                <a:gridCol w="701039"/>
                <a:gridCol w="701039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1.94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1.02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0.88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1.62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454691" y="8596108"/>
          <a:ext cx="3522979" cy="64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040"/>
                <a:gridCol w="701040"/>
                <a:gridCol w="701040"/>
                <a:gridCol w="701039"/>
                <a:gridCol w="701039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485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348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424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344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358244" y="718200"/>
          <a:ext cx="6982459" cy="925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3895"/>
                <a:gridCol w="6292850"/>
              </a:tblGrid>
              <a:tr h="2987319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4.1.4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expenditure,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excluding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salary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infrastructure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augmentation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years(INR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Lakhs)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5560" marR="81280" indent="190500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4.1.4.1.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Expenditure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infrastructure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augmentation,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excluding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salary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year-wise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 (INR in lakhs)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655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368319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4.4.1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expenditure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incurred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maintenance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infrastructure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(physical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 marR="462280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academic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support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facilities)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excluding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salary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component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years(INR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Lakhs)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5560" marR="263525" indent="190500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4.4.1.1.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Expenditure incurred on maintenance of infrastructure (physical facilities and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academic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support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facilities)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excluding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salary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component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year-wise</a:t>
                      </a:r>
                      <a:r>
                        <a:rPr dirty="0" sz="1200" spc="2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(INR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 lakhs)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655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1655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896273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5.1.1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benefited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scholarships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freeships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provided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Government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5560" marR="248920" indent="190500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5.1.1.1.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 of students benefited by scholarships and free ships provided by the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institution,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Government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non-government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bodies,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industries,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individuals,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philanthropists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 the last five years (other than students receiving scholarships under the government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schemes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 reserved categories)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655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80059">
                        <a:lnSpc>
                          <a:spcPct val="100000"/>
                        </a:lnSpc>
                        <a:spcBef>
                          <a:spcPts val="560"/>
                        </a:spcBef>
                        <a:tabLst>
                          <a:tab pos="1181100" algn="l"/>
                          <a:tab pos="1881505" algn="l"/>
                          <a:tab pos="2582545" algn="l"/>
                          <a:tab pos="3282950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	2019-20	2018-19	2017-18	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54691" y="718200"/>
          <a:ext cx="3522979" cy="3257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040"/>
                <a:gridCol w="701040"/>
                <a:gridCol w="701040"/>
                <a:gridCol w="701039"/>
                <a:gridCol w="701039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479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448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424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344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54691" y="1986469"/>
          <a:ext cx="3522979" cy="64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040"/>
                <a:gridCol w="701040"/>
                <a:gridCol w="701040"/>
                <a:gridCol w="701039"/>
                <a:gridCol w="701039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454691" y="3002469"/>
          <a:ext cx="3522979" cy="64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040"/>
                <a:gridCol w="701040"/>
                <a:gridCol w="701040"/>
                <a:gridCol w="701039"/>
                <a:gridCol w="701039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454691" y="7453108"/>
          <a:ext cx="3522979" cy="64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040"/>
                <a:gridCol w="701040"/>
                <a:gridCol w="701040"/>
                <a:gridCol w="701039"/>
                <a:gridCol w="701039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454691" y="8469108"/>
          <a:ext cx="3522979" cy="64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040"/>
                <a:gridCol w="701040"/>
                <a:gridCol w="701040"/>
                <a:gridCol w="701039"/>
                <a:gridCol w="701039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358244" y="718200"/>
          <a:ext cx="6982459" cy="925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3895"/>
                <a:gridCol w="6292850"/>
              </a:tblGrid>
              <a:tr h="508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987319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5.2.1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placement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outgoing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22606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5.2.1.1.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outgoing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placed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wise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655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2606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Remark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HEI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provided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relevant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documents.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Attached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document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satisfy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input.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1717319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5.2.2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progressing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higher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education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22606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5.2.2.1.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outgoing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progression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higher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education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6559" marR="3514725">
                        <a:lnSpc>
                          <a:spcPct val="1042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dirty="0" sz="1200" spc="2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82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5560" marR="162560" indent="190500">
                        <a:lnSpc>
                          <a:spcPct val="1042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Remark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Documents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provided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HEI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accordingly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input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edited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Attached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document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satisfy the input.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749319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5.3.1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awards/medals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outstanding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performance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sports/cultural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 marR="166370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activities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inter-university/state/national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international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level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(award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team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event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should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counted as one) 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 last five years.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5560" marR="153035" indent="190500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5.3.1.1.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awards/medals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outstanding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performance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sports/cultural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activities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at university/state/national / international level (award for a team event should be counted as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one)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year-wise during the 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 years.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655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1655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2606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Remark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Input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edited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certificate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provided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HEI.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Attached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document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satisfy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input.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89954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6.3.3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professional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development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/administrative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training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organized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54691" y="1859469"/>
          <a:ext cx="3522979" cy="64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040"/>
                <a:gridCol w="701040"/>
                <a:gridCol w="701040"/>
                <a:gridCol w="701039"/>
                <a:gridCol w="701039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54691" y="2875469"/>
          <a:ext cx="3522979" cy="64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040"/>
                <a:gridCol w="701040"/>
                <a:gridCol w="701040"/>
                <a:gridCol w="701039"/>
                <a:gridCol w="701039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454691" y="5608789"/>
          <a:ext cx="3522979" cy="64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040"/>
                <a:gridCol w="701040"/>
                <a:gridCol w="701040"/>
                <a:gridCol w="701039"/>
                <a:gridCol w="701039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454691" y="6624789"/>
          <a:ext cx="3522979" cy="64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040"/>
                <a:gridCol w="701040"/>
                <a:gridCol w="701040"/>
                <a:gridCol w="701039"/>
                <a:gridCol w="701039"/>
              </a:tblGrid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785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58244" y="718200"/>
          <a:ext cx="6982459" cy="925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3895"/>
                <a:gridCol w="6292850"/>
              </a:tblGrid>
              <a:tr h="33683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staff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5560" marR="237490" indent="190500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6.3.3.1.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Total number of professional development /administrative training Programmes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organized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non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staff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year-wise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655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2606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Remark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Input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edited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document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provided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HEI.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749319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6.3.4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percentage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undergoing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online/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face-to-face</a:t>
                      </a:r>
                      <a:r>
                        <a:rPr dirty="0" sz="1200" spc="2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Faculty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Development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 marR="675005">
                        <a:lnSpc>
                          <a:spcPct val="10420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(FDP)during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(Professional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Development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Programmes,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Orientation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Induction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Programmes,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Refresher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Course,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Short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Term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Course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5560" marR="212725" indent="190500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6.3.4.1.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Total number of teachers attending professional development Programmes viz., 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Orientation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Induction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Programme,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Refresher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Course,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Short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Term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Course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year-wise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 </a:t>
                      </a:r>
                      <a:r>
                        <a:rPr dirty="0" sz="1200" spc="-2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 five 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655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1655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2606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Remark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Input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edited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certificate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provided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HEI.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134273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7.1.2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facilities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alternate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sources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energy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energy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conservation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measures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92759" indent="-154940">
                        <a:lnSpc>
                          <a:spcPct val="100000"/>
                        </a:lnSpc>
                        <a:buFont typeface="Times New Roman"/>
                        <a:buAutoNum type="arabicPeriod"/>
                        <a:tabLst>
                          <a:tab pos="493395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Solar energy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92759" indent="-154940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Times New Roman"/>
                        <a:buAutoNum type="arabicPeriod"/>
                        <a:tabLst>
                          <a:tab pos="493395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Biogas plant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92759" indent="-154940">
                        <a:lnSpc>
                          <a:spcPct val="100000"/>
                        </a:lnSpc>
                        <a:spcBef>
                          <a:spcPts val="80"/>
                        </a:spcBef>
                        <a:buFont typeface="Times New Roman"/>
                        <a:buAutoNum type="arabicPeriod"/>
                        <a:tabLst>
                          <a:tab pos="493395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Wheeling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Grid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92759" indent="-154940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Times New Roman"/>
                        <a:buAutoNum type="arabicPeriod"/>
                        <a:tabLst>
                          <a:tab pos="493395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Sensor-based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energy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conservation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92759" indent="-154940">
                        <a:lnSpc>
                          <a:spcPct val="100000"/>
                        </a:lnSpc>
                        <a:spcBef>
                          <a:spcPts val="80"/>
                        </a:spcBef>
                        <a:buFont typeface="Times New Roman"/>
                        <a:buAutoNum type="arabicPeriod"/>
                        <a:tabLst>
                          <a:tab pos="493395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Use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LED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bulbs/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power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efficient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equipment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16559" marR="2414270">
                        <a:lnSpc>
                          <a:spcPct val="1042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E.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None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above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D.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above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58244" y="718200"/>
          <a:ext cx="6982459" cy="287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3895"/>
                <a:gridCol w="6292850"/>
              </a:tblGrid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60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Remark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Observation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accepted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HEI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provided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geotag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photograph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LED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bulbs/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power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efficient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equipment.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300097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7.1.4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Water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conservation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facilities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available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92759" indent="-154940">
                        <a:lnSpc>
                          <a:spcPct val="100000"/>
                        </a:lnSpc>
                        <a:buFont typeface="Times New Roman"/>
                        <a:buAutoNum type="arabicPeriod"/>
                        <a:tabLst>
                          <a:tab pos="493395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Rain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water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harvesting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92759" indent="-154940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Times New Roman"/>
                        <a:buAutoNum type="arabicPeriod"/>
                        <a:tabLst>
                          <a:tab pos="493395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Borewell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/Open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well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recharge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92759" indent="-154940">
                        <a:lnSpc>
                          <a:spcPct val="100000"/>
                        </a:lnSpc>
                        <a:spcBef>
                          <a:spcPts val="80"/>
                        </a:spcBef>
                        <a:buFont typeface="Times New Roman"/>
                        <a:buAutoNum type="arabicPeriod"/>
                        <a:tabLst>
                          <a:tab pos="493395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Construction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tanks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bunds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92759" indent="-154940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Times New Roman"/>
                        <a:buAutoNum type="arabicPeriod"/>
                        <a:tabLst>
                          <a:tab pos="493395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Waste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water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recycling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92759" indent="-154940">
                        <a:lnSpc>
                          <a:spcPct val="100000"/>
                        </a:lnSpc>
                        <a:spcBef>
                          <a:spcPts val="80"/>
                        </a:spcBef>
                        <a:buFont typeface="Times New Roman"/>
                        <a:buAutoNum type="arabicPeriod"/>
                        <a:tabLst>
                          <a:tab pos="493395" algn="l"/>
                        </a:tabLst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Maintenance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water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bodies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distribution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system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campus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16559" marR="2689860">
                        <a:lnSpc>
                          <a:spcPct val="1042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D.1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above </a:t>
                      </a:r>
                      <a:r>
                        <a:rPr dirty="0" sz="1200" spc="-2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B.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above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60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Remark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Observation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accepted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geo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tag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photograph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provide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HEI.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47345" y="3766673"/>
            <a:ext cx="2121535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b="1">
                <a:latin typeface="Times New Roman"/>
                <a:cs typeface="Times New Roman"/>
              </a:rPr>
              <a:t>2.Extended</a:t>
            </a:r>
            <a:r>
              <a:rPr dirty="0" sz="1300" spc="-4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Profile</a:t>
            </a:r>
            <a:r>
              <a:rPr dirty="0" sz="1300" spc="-4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Deviations</a:t>
            </a:r>
            <a:endParaRPr sz="13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36892" y="4743322"/>
          <a:ext cx="3751579" cy="546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6760"/>
                <a:gridCol w="746760"/>
                <a:gridCol w="746759"/>
                <a:gridCol w="746760"/>
                <a:gridCol w="746760"/>
              </a:tblGrid>
              <a:tr h="2667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936892" y="5657722"/>
          <a:ext cx="3751579" cy="546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6760"/>
                <a:gridCol w="746760"/>
                <a:gridCol w="746759"/>
                <a:gridCol w="746760"/>
                <a:gridCol w="746760"/>
              </a:tblGrid>
              <a:tr h="2667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936892" y="6955941"/>
          <a:ext cx="3751579" cy="546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6760"/>
                <a:gridCol w="746760"/>
                <a:gridCol w="746759"/>
                <a:gridCol w="746760"/>
                <a:gridCol w="746760"/>
              </a:tblGrid>
              <a:tr h="2667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936892" y="7870341"/>
          <a:ext cx="3751579" cy="546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6760"/>
                <a:gridCol w="746760"/>
                <a:gridCol w="746759"/>
                <a:gridCol w="746760"/>
                <a:gridCol w="746760"/>
              </a:tblGrid>
              <a:tr h="2667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358244" y="3983052"/>
          <a:ext cx="6845934" cy="5991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7370"/>
                <a:gridCol w="6292850"/>
              </a:tblGrid>
              <a:tr h="190500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Extended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Questions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212619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courses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offered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Institution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across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all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212619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1.2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programs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offered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year-wise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1371321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2.1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year-wise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936892" y="9168561"/>
          <a:ext cx="3751579" cy="546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6760"/>
                <a:gridCol w="746760"/>
                <a:gridCol w="746759"/>
                <a:gridCol w="746760"/>
                <a:gridCol w="746760"/>
              </a:tblGrid>
              <a:tr h="2667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874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585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3137" y="345204"/>
            <a:ext cx="39096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Times New Roman"/>
                <a:cs typeface="Times New Roman"/>
              </a:rPr>
              <a:t>Self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Study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Report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of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GOVT.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KANGLA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MANJHI</a:t>
            </a:r>
            <a:r>
              <a:rPr dirty="0" sz="1000" spc="-1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COLLEGE</a:t>
            </a:r>
            <a:r>
              <a:rPr dirty="0" sz="1000" spc="-15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DOUNDI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Page</a:t>
            </a:r>
            <a:r>
              <a:rPr dirty="0" spc="-45"/>
              <a:t> </a:t>
            </a:r>
            <a:fld id="{81D60167-4931-47E6-BA6A-407CBD079E47}" type="slidenum">
              <a:rPr dirty="0"/>
              <a:t>10</a:t>
            </a:fld>
            <a:r>
              <a:rPr dirty="0"/>
              <a:t>/94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90"/>
              </a:lnSpc>
            </a:pPr>
            <a:r>
              <a:rPr dirty="0"/>
              <a:t>24-01-2022 03:48:29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36892" y="904150"/>
          <a:ext cx="3751579" cy="546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6760"/>
                <a:gridCol w="746760"/>
                <a:gridCol w="746759"/>
                <a:gridCol w="746760"/>
                <a:gridCol w="746760"/>
              </a:tblGrid>
              <a:tr h="2667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832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584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36892" y="2392869"/>
          <a:ext cx="3751579" cy="546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6760"/>
                <a:gridCol w="746760"/>
                <a:gridCol w="746759"/>
                <a:gridCol w="746760"/>
                <a:gridCol w="746760"/>
              </a:tblGrid>
              <a:tr h="2667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284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231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231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231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36892" y="3307269"/>
          <a:ext cx="3751579" cy="546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6760"/>
                <a:gridCol w="746760"/>
                <a:gridCol w="746759"/>
                <a:gridCol w="746760"/>
                <a:gridCol w="746760"/>
              </a:tblGrid>
              <a:tr h="2667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746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689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670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936892" y="4605489"/>
          <a:ext cx="3751579" cy="546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6760"/>
                <a:gridCol w="746760"/>
                <a:gridCol w="746759"/>
                <a:gridCol w="746760"/>
                <a:gridCol w="746760"/>
              </a:tblGrid>
              <a:tr h="2667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235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936892" y="5519889"/>
          <a:ext cx="3751579" cy="546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6760"/>
                <a:gridCol w="746760"/>
                <a:gridCol w="746759"/>
                <a:gridCol w="746760"/>
                <a:gridCol w="746760"/>
              </a:tblGrid>
              <a:tr h="2667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172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149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936892" y="6818108"/>
          <a:ext cx="3751579" cy="546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6760"/>
                <a:gridCol w="746760"/>
                <a:gridCol w="746759"/>
                <a:gridCol w="746760"/>
                <a:gridCol w="746760"/>
              </a:tblGrid>
              <a:tr h="2667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358244" y="718200"/>
          <a:ext cx="6845934" cy="7746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7370"/>
                <a:gridCol w="6292850"/>
              </a:tblGrid>
              <a:tr h="91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403119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2.2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seats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earmarked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reserved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category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GOI/State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Govt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rule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year-wise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212619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2.3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outgoing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final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year-wise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212619">
                <a:tc>
                  <a:txBody>
                    <a:bodyPr/>
                    <a:lstStyle/>
                    <a:p>
                      <a:pPr marL="35560">
                        <a:lnSpc>
                          <a:spcPts val="14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3.1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42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full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time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teachers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year-wise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five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years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DVV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Verification: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936892" y="7732508"/>
          <a:ext cx="3751579" cy="546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6760"/>
                <a:gridCol w="746760"/>
                <a:gridCol w="746759"/>
                <a:gridCol w="746760"/>
                <a:gridCol w="746760"/>
              </a:tblGrid>
              <a:tr h="2667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2020-21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2019-20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2018-19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2017-18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2016-17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2022-01-24T11:22:14Z</dcterms:created>
  <dcterms:modified xsi:type="dcterms:W3CDTF">2022-01-24T11:22:14Z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2022-01-24T00:00:00Z</vt:filetime>
  </property>
  <property fmtid="{D5CDD505-2E9C-101B-9397-08002B2CF9AE}" pid="3" name="LastSaved">
    <vt:filetime>2022-01-24T00:00:00Z</vt:filetime>
  </property>
</Properties>
</file>